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jpeg" ContentType="image/jpeg"/>
  <Override PartName="/ppt/media/image2.png" ContentType="image/png"/>
  <Override PartName="/ppt/media/image3.jpeg" ContentType="image/jpeg"/>
  <Override PartName="/ppt/media/image4.png" ContentType="image/png"/>
  <Override PartName="/ppt/media/image11.png" ContentType="image/png"/>
  <Override PartName="/ppt/media/image5.jpeg" ContentType="image/jpeg"/>
  <Override PartName="/ppt/media/image7.png" ContentType="image/png"/>
  <Override PartName="/ppt/media/image6.png" ContentType="image/png"/>
  <Override PartName="/ppt/media/image8.jpeg" ContentType="image/jpeg"/>
  <Override PartName="/ppt/media/image9.png" ContentType="image/png"/>
  <Override PartName="/ppt/media/image10.png" ContentType="image/png"/>
  <Override PartName="/ppt/media/image12.png" ContentType="image/png"/>
  <Override PartName="/ppt/media/image18.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20.png" ContentType="image/png"/>
  <Override PartName="/ppt/media/image21.png" ContentType="image/png"/>
  <Override PartName="/ppt/media/image22.png" ContentType="image/png"/>
  <Override PartName="/ppt/media/image2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88825"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47"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49"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1"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52"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6"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0"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4"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66"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8"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69"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71"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74"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76"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80"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81"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92"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97"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98"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99"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01"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102"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03"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05"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07"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09"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110"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12"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14"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115"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17"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118"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119"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120"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121"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122"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32"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49"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52"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158"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159"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160"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161"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162"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60" y="0"/>
            <a:ext cx="12175920" cy="841320"/>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p:style>
      </p:sp>
      <p:pic>
        <p:nvPicPr>
          <p:cNvPr id="1" name="Picture 10" descr=""/>
          <p:cNvPicPr/>
          <p:nvPr/>
        </p:nvPicPr>
        <p:blipFill>
          <a:blip r:embed="rId2"/>
          <a:stretch/>
        </p:blipFill>
        <p:spPr>
          <a:xfrm>
            <a:off x="91800" y="6368040"/>
            <a:ext cx="2060640" cy="374040"/>
          </a:xfrm>
          <a:prstGeom prst="rect">
            <a:avLst/>
          </a:prstGeom>
          <a:ln>
            <a:noFill/>
          </a:ln>
        </p:spPr>
      </p:pic>
      <p:pic>
        <p:nvPicPr>
          <p:cNvPr id="2" name="Picture 7" descr=""/>
          <p:cNvPicPr/>
          <p:nvPr/>
        </p:nvPicPr>
        <p:blipFill>
          <a:blip r:embed="rId3"/>
          <a:stretch/>
        </p:blipFill>
        <p:spPr>
          <a:xfrm>
            <a:off x="11335320" y="40320"/>
            <a:ext cx="760320" cy="760680"/>
          </a:xfrm>
          <a:prstGeom prst="rect">
            <a:avLst/>
          </a:prstGeom>
          <a:ln>
            <a:noFill/>
          </a:ln>
        </p:spPr>
      </p:pic>
      <p:sp>
        <p:nvSpPr>
          <p:cNvPr id="3" name="PlaceHolder 2"/>
          <p:cNvSpPr>
            <a:spLocks noGrp="1"/>
          </p:cNvSpPr>
          <p:nvPr>
            <p:ph type="title"/>
          </p:nvPr>
        </p:nvSpPr>
        <p:spPr>
          <a:xfrm>
            <a:off x="609120" y="273240"/>
            <a:ext cx="10969200" cy="11451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4" name="PlaceHolder 3"/>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360" y="0"/>
            <a:ext cx="12175920" cy="841320"/>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p:style>
      </p:sp>
      <p:pic>
        <p:nvPicPr>
          <p:cNvPr id="42" name="Picture 10" descr=""/>
          <p:cNvPicPr/>
          <p:nvPr/>
        </p:nvPicPr>
        <p:blipFill>
          <a:blip r:embed="rId2"/>
          <a:stretch/>
        </p:blipFill>
        <p:spPr>
          <a:xfrm>
            <a:off x="91800" y="6368040"/>
            <a:ext cx="2060640" cy="374040"/>
          </a:xfrm>
          <a:prstGeom prst="rect">
            <a:avLst/>
          </a:prstGeom>
          <a:ln>
            <a:noFill/>
          </a:ln>
        </p:spPr>
      </p:pic>
      <p:pic>
        <p:nvPicPr>
          <p:cNvPr id="43" name="Picture 7" descr=""/>
          <p:cNvPicPr/>
          <p:nvPr/>
        </p:nvPicPr>
        <p:blipFill>
          <a:blip r:embed="rId3"/>
          <a:stretch/>
        </p:blipFill>
        <p:spPr>
          <a:xfrm>
            <a:off x="11335320" y="40320"/>
            <a:ext cx="760320" cy="760680"/>
          </a:xfrm>
          <a:prstGeom prst="rect">
            <a:avLst/>
          </a:prstGeom>
          <a:ln>
            <a:noFill/>
          </a:ln>
        </p:spPr>
      </p:pic>
      <p:sp>
        <p:nvSpPr>
          <p:cNvPr id="44" name="PlaceHolder 2"/>
          <p:cNvSpPr>
            <a:spLocks noGrp="1"/>
          </p:cNvSpPr>
          <p:nvPr>
            <p:ph type="title"/>
          </p:nvPr>
        </p:nvSpPr>
        <p:spPr>
          <a:xfrm>
            <a:off x="609120" y="273240"/>
            <a:ext cx="10969200" cy="11451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45" name="PlaceHolder 3"/>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360" y="0"/>
            <a:ext cx="12175920" cy="841320"/>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p:style>
      </p:sp>
      <p:pic>
        <p:nvPicPr>
          <p:cNvPr id="83" name="Picture 10" descr=""/>
          <p:cNvPicPr/>
          <p:nvPr/>
        </p:nvPicPr>
        <p:blipFill>
          <a:blip r:embed="rId2"/>
          <a:stretch/>
        </p:blipFill>
        <p:spPr>
          <a:xfrm>
            <a:off x="91800" y="6368040"/>
            <a:ext cx="2060640" cy="374040"/>
          </a:xfrm>
          <a:prstGeom prst="rect">
            <a:avLst/>
          </a:prstGeom>
          <a:ln>
            <a:noFill/>
          </a:ln>
        </p:spPr>
      </p:pic>
      <p:pic>
        <p:nvPicPr>
          <p:cNvPr id="84" name="Picture 7" descr=""/>
          <p:cNvPicPr/>
          <p:nvPr/>
        </p:nvPicPr>
        <p:blipFill>
          <a:blip r:embed="rId3"/>
          <a:stretch/>
        </p:blipFill>
        <p:spPr>
          <a:xfrm>
            <a:off x="11335320" y="40320"/>
            <a:ext cx="760320" cy="760680"/>
          </a:xfrm>
          <a:prstGeom prst="rect">
            <a:avLst/>
          </a:prstGeom>
          <a:ln>
            <a:noFill/>
          </a:ln>
        </p:spPr>
      </p:pic>
      <p:sp>
        <p:nvSpPr>
          <p:cNvPr id="85" name="PlaceHolder 2"/>
          <p:cNvSpPr>
            <a:spLocks noGrp="1"/>
          </p:cNvSpPr>
          <p:nvPr>
            <p:ph type="title"/>
          </p:nvPr>
        </p:nvSpPr>
        <p:spPr>
          <a:xfrm>
            <a:off x="609120" y="273600"/>
            <a:ext cx="1096956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6" name="PlaceHolder 3"/>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CustomShape 1"/>
          <p:cNvSpPr/>
          <p:nvPr/>
        </p:nvSpPr>
        <p:spPr>
          <a:xfrm>
            <a:off x="360" y="0"/>
            <a:ext cx="12175920" cy="841320"/>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p:style>
      </p:sp>
      <p:pic>
        <p:nvPicPr>
          <p:cNvPr id="124" name="Picture 7" descr=""/>
          <p:cNvPicPr/>
          <p:nvPr/>
        </p:nvPicPr>
        <p:blipFill>
          <a:blip r:embed="rId2"/>
          <a:stretch/>
        </p:blipFill>
        <p:spPr>
          <a:xfrm>
            <a:off x="11367720" y="40320"/>
            <a:ext cx="760320" cy="760680"/>
          </a:xfrm>
          <a:prstGeom prst="rect">
            <a:avLst/>
          </a:prstGeom>
          <a:ln>
            <a:noFill/>
          </a:ln>
        </p:spPr>
      </p:pic>
      <p:sp>
        <p:nvSpPr>
          <p:cNvPr id="125" name="PlaceHolder 2"/>
          <p:cNvSpPr>
            <a:spLocks noGrp="1"/>
          </p:cNvSpPr>
          <p:nvPr>
            <p:ph type="title"/>
          </p:nvPr>
        </p:nvSpPr>
        <p:spPr>
          <a:xfrm>
            <a:off x="609120" y="273600"/>
            <a:ext cx="1096956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6" name="PlaceHolder 3"/>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7.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hyperlink" Target="mailto:cmattson@ucsd.edu" TargetMode="External"/><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69a3"/>
        </a:solidFill>
      </p:bgPr>
    </p:bg>
    <p:spTree>
      <p:nvGrpSpPr>
        <p:cNvPr id="1" name=""/>
        <p:cNvGrpSpPr/>
        <p:nvPr/>
      </p:nvGrpSpPr>
      <p:grpSpPr>
        <a:xfrm>
          <a:off x="0" y="0"/>
          <a:ext cx="0" cy="0"/>
          <a:chOff x="0" y="0"/>
          <a:chExt cx="0" cy="0"/>
        </a:xfrm>
      </p:grpSpPr>
      <p:pic>
        <p:nvPicPr>
          <p:cNvPr id="163" name="" descr=""/>
          <p:cNvPicPr/>
          <p:nvPr/>
        </p:nvPicPr>
        <p:blipFill>
          <a:blip r:embed="rId1"/>
          <a:stretch/>
        </p:blipFill>
        <p:spPr>
          <a:xfrm>
            <a:off x="3116160" y="2018880"/>
            <a:ext cx="5475600" cy="3646800"/>
          </a:xfrm>
          <a:prstGeom prst="rect">
            <a:avLst/>
          </a:prstGeom>
          <a:ln>
            <a:noFill/>
          </a:ln>
        </p:spPr>
      </p:pic>
      <p:pic>
        <p:nvPicPr>
          <p:cNvPr id="164" name="Google Shape;123;p29" descr=""/>
          <p:cNvPicPr/>
          <p:nvPr/>
        </p:nvPicPr>
        <p:blipFill>
          <a:blip r:embed="rId2"/>
          <a:stretch/>
        </p:blipFill>
        <p:spPr>
          <a:xfrm>
            <a:off x="274320" y="2103120"/>
            <a:ext cx="1203840" cy="1204200"/>
          </a:xfrm>
          <a:prstGeom prst="rect">
            <a:avLst/>
          </a:prstGeom>
          <a:ln>
            <a:noFill/>
          </a:ln>
        </p:spPr>
      </p:pic>
      <p:sp>
        <p:nvSpPr>
          <p:cNvPr id="165" name="CustomShape 1"/>
          <p:cNvSpPr/>
          <p:nvPr/>
        </p:nvSpPr>
        <p:spPr>
          <a:xfrm>
            <a:off x="189720" y="640800"/>
            <a:ext cx="9773640" cy="10965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3600" spc="-1" strike="noStrike">
                <a:solidFill>
                  <a:srgbClr val="ffffff"/>
                </a:solidFill>
                <a:latin typeface="Arial"/>
                <a:ea typeface="DejaVu Sans"/>
              </a:rPr>
              <a:t>Plankton NET Interface for Mocness Systems – Next Steps</a:t>
            </a:r>
            <a:endParaRPr b="0" lang="en-US" sz="3600" spc="-1" strike="noStrike">
              <a:latin typeface="Arial"/>
            </a:endParaRPr>
          </a:p>
        </p:txBody>
      </p:sp>
      <p:pic>
        <p:nvPicPr>
          <p:cNvPr id="166" name="Google Shape;124;p29" descr=""/>
          <p:cNvPicPr/>
          <p:nvPr/>
        </p:nvPicPr>
        <p:blipFill>
          <a:blip r:embed="rId3"/>
          <a:stretch/>
        </p:blipFill>
        <p:spPr>
          <a:xfrm>
            <a:off x="274320" y="3534120"/>
            <a:ext cx="1206360" cy="1215720"/>
          </a:xfrm>
          <a:prstGeom prst="rect">
            <a:avLst/>
          </a:prstGeom>
          <a:ln>
            <a:noFill/>
          </a:ln>
        </p:spPr>
      </p:pic>
      <p:sp>
        <p:nvSpPr>
          <p:cNvPr id="167" name="CustomShape 2"/>
          <p:cNvSpPr/>
          <p:nvPr/>
        </p:nvSpPr>
        <p:spPr>
          <a:xfrm>
            <a:off x="2037600" y="5855760"/>
            <a:ext cx="9114480" cy="358560"/>
          </a:xfrm>
          <a:prstGeom prst="rect">
            <a:avLst/>
          </a:prstGeom>
          <a:noFill/>
          <a:ln>
            <a:noFill/>
          </a:ln>
        </p:spPr>
        <p:style>
          <a:lnRef idx="0"/>
          <a:fillRef idx="0"/>
          <a:effectRef idx="0"/>
          <a:fontRef idx="minor"/>
        </p:style>
        <p:txBody>
          <a:bodyPr lIns="0" rIns="0" tIns="0" bIns="0">
            <a:noAutofit/>
          </a:bodyPr>
          <a:p>
            <a:pPr>
              <a:lnSpc>
                <a:spcPct val="90000"/>
              </a:lnSpc>
            </a:pPr>
            <a:r>
              <a:rPr b="0" lang="en-US" sz="1500" spc="-1" strike="noStrike">
                <a:solidFill>
                  <a:srgbClr val="ffffff"/>
                </a:solidFill>
                <a:latin typeface="Calibri"/>
                <a:ea typeface="Calibri"/>
              </a:rPr>
              <a:t>Carl Mattson, Research &amp; Development Engineer, Shipboard Technical Support, Scripps Institution of Oceanography</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365760" y="1097280"/>
            <a:ext cx="11235960" cy="1918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The SIO MPL machine shop investigated the cause of the pitting and suggested that there may have been something wrong with the batch of 7075 material that the cases were made from. 7075 is an aluminum/zinc alloy and if the zinc component had migrated to the surface due to either faulty material or improper heat treating or anodizing then it could result in pitting.</a:t>
            </a:r>
            <a:endParaRPr b="0" lang="en-US" sz="2400" spc="-1" strike="noStrike">
              <a:latin typeface="Arial"/>
            </a:endParaRPr>
          </a:p>
        </p:txBody>
      </p:sp>
      <p:sp>
        <p:nvSpPr>
          <p:cNvPr id="247" name="CustomShape 2"/>
          <p:cNvSpPr/>
          <p:nvPr/>
        </p:nvSpPr>
        <p:spPr>
          <a:xfrm>
            <a:off x="544680" y="182880"/>
            <a:ext cx="429156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ffffff"/>
                </a:solidFill>
                <a:latin typeface="Arial"/>
                <a:ea typeface="DejaVu Sans"/>
              </a:rPr>
              <a:t>Pitting Problems</a:t>
            </a:r>
            <a:endParaRPr b="0" lang="en-US" sz="2600" spc="-1" strike="noStrike">
              <a:latin typeface="Arial"/>
            </a:endParaRPr>
          </a:p>
        </p:txBody>
      </p:sp>
      <p:sp>
        <p:nvSpPr>
          <p:cNvPr id="248" name="CustomShape 3"/>
          <p:cNvSpPr/>
          <p:nvPr/>
        </p:nvSpPr>
        <p:spPr>
          <a:xfrm>
            <a:off x="458280" y="3200400"/>
            <a:ext cx="11244960" cy="228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Using a new batch of material the SIO machine shop built new housings to replace the ones that were not repairable. These housings were completed in about five months.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All PKI Units and NET Angle units have been returned to their owners by the end of June 2019.</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365760" y="1371600"/>
            <a:ext cx="8677800" cy="4478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Two more sets of PKI and Net Angle units were built in 2019. There are currently a total of 8 sets of production units at this time not counting the original prototype.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1. United States Antarctic Program</a:t>
            </a:r>
            <a:endParaRPr b="0" lang="en-US" sz="2400" spc="-1" strike="noStrike">
              <a:latin typeface="Arial"/>
            </a:endParaRPr>
          </a:p>
          <a:p>
            <a:pPr>
              <a:lnSpc>
                <a:spcPct val="100000"/>
              </a:lnSpc>
            </a:pPr>
            <a:r>
              <a:rPr b="0" lang="en-US" sz="2400" spc="-1" strike="noStrike">
                <a:solidFill>
                  <a:srgbClr val="000000"/>
                </a:solidFill>
                <a:latin typeface="Arial"/>
                <a:ea typeface="DejaVu Sans"/>
              </a:rPr>
              <a:t>2. University of Alaska Fairbanks R/V Sikuliaq</a:t>
            </a:r>
            <a:endParaRPr b="0" lang="en-US" sz="2400" spc="-1" strike="noStrike">
              <a:latin typeface="Arial"/>
            </a:endParaRPr>
          </a:p>
          <a:p>
            <a:pPr>
              <a:lnSpc>
                <a:spcPct val="100000"/>
              </a:lnSpc>
            </a:pPr>
            <a:r>
              <a:rPr b="0" lang="en-US" sz="2400" spc="-1" strike="noStrike">
                <a:solidFill>
                  <a:srgbClr val="000000"/>
                </a:solidFill>
                <a:latin typeface="Arial"/>
                <a:ea typeface="DejaVu Sans"/>
              </a:rPr>
              <a:t>3. Bermuda Institute of Ocean Sciences</a:t>
            </a:r>
            <a:endParaRPr b="0" lang="en-US" sz="2400" spc="-1" strike="noStrike">
              <a:latin typeface="Arial"/>
            </a:endParaRPr>
          </a:p>
          <a:p>
            <a:pPr>
              <a:lnSpc>
                <a:spcPct val="100000"/>
              </a:lnSpc>
            </a:pPr>
            <a:r>
              <a:rPr b="0" lang="en-US" sz="2400" spc="-1" strike="noStrike">
                <a:solidFill>
                  <a:srgbClr val="000000"/>
                </a:solidFill>
                <a:latin typeface="Arial"/>
                <a:ea typeface="DejaVu Sans"/>
              </a:rPr>
              <a:t>4. Oregon State University</a:t>
            </a:r>
            <a:endParaRPr b="0" lang="en-US" sz="2400" spc="-1" strike="noStrike">
              <a:latin typeface="Arial"/>
            </a:endParaRPr>
          </a:p>
          <a:p>
            <a:pPr>
              <a:lnSpc>
                <a:spcPct val="100000"/>
              </a:lnSpc>
            </a:pPr>
            <a:r>
              <a:rPr b="0" lang="en-US" sz="2400" spc="-1" strike="noStrike">
                <a:solidFill>
                  <a:srgbClr val="000000"/>
                </a:solidFill>
                <a:latin typeface="Arial"/>
                <a:ea typeface="DejaVu Sans"/>
              </a:rPr>
              <a:t>5. University of Rhode Island</a:t>
            </a:r>
            <a:endParaRPr b="0" lang="en-US" sz="2400" spc="-1" strike="noStrike">
              <a:latin typeface="Arial"/>
            </a:endParaRPr>
          </a:p>
          <a:p>
            <a:pPr>
              <a:lnSpc>
                <a:spcPct val="100000"/>
              </a:lnSpc>
            </a:pPr>
            <a:r>
              <a:rPr b="0" lang="en-US" sz="2400" spc="-1" strike="noStrike">
                <a:solidFill>
                  <a:srgbClr val="000000"/>
                </a:solidFill>
                <a:latin typeface="Arial"/>
                <a:ea typeface="DejaVu Sans"/>
              </a:rPr>
              <a:t>6. University of Hawaii</a:t>
            </a:r>
            <a:endParaRPr b="0" lang="en-US" sz="2400" spc="-1" strike="noStrike">
              <a:latin typeface="Arial"/>
            </a:endParaRPr>
          </a:p>
          <a:p>
            <a:pPr>
              <a:lnSpc>
                <a:spcPct val="100000"/>
              </a:lnSpc>
            </a:pPr>
            <a:r>
              <a:rPr b="0" lang="en-US" sz="2400" spc="-1" strike="noStrike">
                <a:solidFill>
                  <a:srgbClr val="000000"/>
                </a:solidFill>
                <a:latin typeface="Arial"/>
                <a:ea typeface="Microsoft YaHei"/>
              </a:rPr>
              <a:t>7. Scripps Institution of Oceanography</a:t>
            </a:r>
            <a:endParaRPr b="0" lang="en-US" sz="2400" spc="-1" strike="noStrike">
              <a:latin typeface="Arial"/>
            </a:endParaRPr>
          </a:p>
          <a:p>
            <a:pPr>
              <a:lnSpc>
                <a:spcPct val="100000"/>
              </a:lnSpc>
            </a:pPr>
            <a:r>
              <a:rPr b="0" lang="en-US" sz="2400" spc="-1" strike="noStrike">
                <a:solidFill>
                  <a:srgbClr val="000000"/>
                </a:solidFill>
                <a:latin typeface="Arial"/>
                <a:ea typeface="Microsoft YaHei"/>
              </a:rPr>
              <a:t>8. University of Miami</a:t>
            </a:r>
            <a:endParaRPr b="0" lang="en-US" sz="2400" spc="-1" strike="noStrike">
              <a:latin typeface="Arial"/>
            </a:endParaRPr>
          </a:p>
        </p:txBody>
      </p:sp>
      <p:sp>
        <p:nvSpPr>
          <p:cNvPr id="250" name="CustomShape 2"/>
          <p:cNvSpPr/>
          <p:nvPr/>
        </p:nvSpPr>
        <p:spPr>
          <a:xfrm>
            <a:off x="473760" y="124200"/>
            <a:ext cx="34513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Current  Status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548640" y="91440"/>
            <a:ext cx="32850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Current  Status</a:t>
            </a:r>
            <a:endParaRPr b="0" lang="en-US" sz="3200" spc="-1" strike="noStrike">
              <a:latin typeface="Arial"/>
            </a:endParaRPr>
          </a:p>
        </p:txBody>
      </p:sp>
      <p:sp>
        <p:nvSpPr>
          <p:cNvPr id="252" name="CustomShape 2"/>
          <p:cNvSpPr/>
          <p:nvPr/>
        </p:nvSpPr>
        <p:spPr>
          <a:xfrm>
            <a:off x="548640" y="1097280"/>
            <a:ext cx="10140840" cy="1095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The SIO 1M2 10 NET mocness with the PKI Unit was recently used in August 2019 on the R/V Atlantis. </a:t>
            </a:r>
            <a:r>
              <a:rPr b="0" lang="en-US" sz="1800" spc="-1" strike="noStrike">
                <a:solidFill>
                  <a:srgbClr val="000000"/>
                </a:solidFill>
                <a:latin typeface="Arial"/>
                <a:ea typeface="DejaVu Sans"/>
              </a:rPr>
              <a:t>The cruise was part of the CCE-LTER Network. (California Current Ecosystem - Long Term Ecological Research).</a:t>
            </a:r>
            <a:endParaRPr b="0" lang="en-US" sz="1800" spc="-1" strike="noStrike">
              <a:latin typeface="Arial"/>
            </a:endParaRPr>
          </a:p>
        </p:txBody>
      </p:sp>
      <p:pic>
        <p:nvPicPr>
          <p:cNvPr id="253" name="" descr=""/>
          <p:cNvPicPr/>
          <p:nvPr/>
        </p:nvPicPr>
        <p:blipFill>
          <a:blip r:embed="rId1"/>
          <a:stretch/>
        </p:blipFill>
        <p:spPr>
          <a:xfrm>
            <a:off x="1554480" y="2560320"/>
            <a:ext cx="6819120" cy="3829320"/>
          </a:xfrm>
          <a:prstGeom prst="rect">
            <a:avLst/>
          </a:prstGeom>
          <a:ln>
            <a:noFill/>
          </a:ln>
        </p:spPr>
      </p:pic>
      <p:sp>
        <p:nvSpPr>
          <p:cNvPr id="254" name="CustomShape 3"/>
          <p:cNvSpPr/>
          <p:nvPr/>
        </p:nvSpPr>
        <p:spPr>
          <a:xfrm>
            <a:off x="8544240" y="3516480"/>
            <a:ext cx="3608280" cy="3106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200" spc="-1" strike="noStrike">
                <a:solidFill>
                  <a:srgbClr val="000000"/>
                </a:solidFill>
                <a:latin typeface="Arial"/>
                <a:ea typeface="DejaVu Sans"/>
              </a:rPr>
              <a:t>24 Mocness tows were completed using the PKI unit. All Nets were successfully tripped and confirmed on 23 of the tows. On the tow that did not trip/confirm it was due to improper Net preparation prior to the tow.</a:t>
            </a:r>
            <a:endParaRPr b="0" lang="en-US" sz="2200" spc="-1" strike="noStrike">
              <a:latin typeface="Arial"/>
            </a:endParaRPr>
          </a:p>
        </p:txBody>
      </p:sp>
      <p:sp>
        <p:nvSpPr>
          <p:cNvPr id="255" name="CustomShape 4"/>
          <p:cNvSpPr/>
          <p:nvPr/>
        </p:nvSpPr>
        <p:spPr>
          <a:xfrm>
            <a:off x="8026920" y="3038400"/>
            <a:ext cx="20962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PKI UNIT</a:t>
            </a:r>
            <a:endParaRPr b="0" lang="en-US" sz="2400" spc="-1" strike="noStrike">
              <a:latin typeface="Arial"/>
            </a:endParaRPr>
          </a:p>
        </p:txBody>
      </p:sp>
      <p:sp>
        <p:nvSpPr>
          <p:cNvPr id="256" name="CustomShape 5"/>
          <p:cNvSpPr/>
          <p:nvPr/>
        </p:nvSpPr>
        <p:spPr>
          <a:xfrm>
            <a:off x="7376040" y="2192760"/>
            <a:ext cx="221832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STROBE UNIT</a:t>
            </a:r>
            <a:endParaRPr b="0" lang="en-US" sz="2400" spc="-1" strike="noStrike">
              <a:latin typeface="Arial"/>
            </a:endParaRPr>
          </a:p>
        </p:txBody>
      </p:sp>
      <p:sp>
        <p:nvSpPr>
          <p:cNvPr id="257" name="CustomShape 6"/>
          <p:cNvSpPr/>
          <p:nvPr/>
        </p:nvSpPr>
        <p:spPr>
          <a:xfrm>
            <a:off x="6143760" y="2221560"/>
            <a:ext cx="12560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CTD</a:t>
            </a:r>
            <a:endParaRPr b="0" lang="en-US" sz="2400" spc="-1" strike="noStrike">
              <a:latin typeface="Arial"/>
            </a:endParaRPr>
          </a:p>
        </p:txBody>
      </p:sp>
      <p:sp>
        <p:nvSpPr>
          <p:cNvPr id="258" name="Line 7"/>
          <p:cNvSpPr/>
          <p:nvPr/>
        </p:nvSpPr>
        <p:spPr>
          <a:xfrm flipH="1">
            <a:off x="5943600" y="2702520"/>
            <a:ext cx="406440" cy="1046520"/>
          </a:xfrm>
          <a:prstGeom prst="line">
            <a:avLst/>
          </a:prstGeom>
          <a:ln>
            <a:solidFill>
              <a:srgbClr val="3465a4"/>
            </a:solidFill>
          </a:ln>
        </p:spPr>
        <p:style>
          <a:lnRef idx="0"/>
          <a:fillRef idx="0"/>
          <a:effectRef idx="0"/>
          <a:fontRef idx="minor"/>
        </p:style>
      </p:sp>
      <p:sp>
        <p:nvSpPr>
          <p:cNvPr id="259" name="Line 8"/>
          <p:cNvSpPr/>
          <p:nvPr/>
        </p:nvSpPr>
        <p:spPr>
          <a:xfrm flipH="1">
            <a:off x="5760720" y="3565800"/>
            <a:ext cx="2225520" cy="823320"/>
          </a:xfrm>
          <a:prstGeom prst="line">
            <a:avLst/>
          </a:prstGeom>
          <a:ln>
            <a:solidFill>
              <a:srgbClr val="3465a4"/>
            </a:solidFill>
          </a:ln>
        </p:spPr>
        <p:style>
          <a:lnRef idx="0"/>
          <a:fillRef idx="0"/>
          <a:effectRef idx="0"/>
          <a:fontRef idx="minor"/>
        </p:style>
      </p:sp>
      <p:sp>
        <p:nvSpPr>
          <p:cNvPr id="260" name="Line 9"/>
          <p:cNvSpPr/>
          <p:nvPr/>
        </p:nvSpPr>
        <p:spPr>
          <a:xfrm flipH="1">
            <a:off x="6858000" y="3158640"/>
            <a:ext cx="908640" cy="681840"/>
          </a:xfrm>
          <a:prstGeom prst="line">
            <a:avLst/>
          </a:prstGeom>
          <a:ln>
            <a:solidFill>
              <a:srgbClr val="3465a4"/>
            </a:solidFill>
          </a:ln>
        </p:spPr>
        <p:style>
          <a:lnRef idx="0"/>
          <a:fillRef idx="0"/>
          <a:effectRef idx="0"/>
          <a:fontRef idx="minor"/>
        </p:style>
      </p:sp>
      <p:sp>
        <p:nvSpPr>
          <p:cNvPr id="261" name="CustomShape 10"/>
          <p:cNvSpPr/>
          <p:nvPr/>
        </p:nvSpPr>
        <p:spPr>
          <a:xfrm>
            <a:off x="233640" y="2785680"/>
            <a:ext cx="324576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NET ANGLE SENSOR</a:t>
            </a:r>
            <a:endParaRPr b="0" lang="en-US" sz="2400" spc="-1" strike="noStrike">
              <a:latin typeface="Arial"/>
            </a:endParaRPr>
          </a:p>
        </p:txBody>
      </p:sp>
      <p:sp>
        <p:nvSpPr>
          <p:cNvPr id="262" name="Line 11"/>
          <p:cNvSpPr/>
          <p:nvPr/>
        </p:nvSpPr>
        <p:spPr>
          <a:xfrm flipH="1" flipV="1">
            <a:off x="1737360" y="3108960"/>
            <a:ext cx="2560320" cy="1188720"/>
          </a:xfrm>
          <a:prstGeom prst="line">
            <a:avLst/>
          </a:prstGeom>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548640" y="182880"/>
            <a:ext cx="32850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Current  Status</a:t>
            </a:r>
            <a:endParaRPr b="0" lang="en-US" sz="3200" spc="-1" strike="noStrike">
              <a:latin typeface="Arial"/>
            </a:endParaRPr>
          </a:p>
        </p:txBody>
      </p:sp>
      <p:pic>
        <p:nvPicPr>
          <p:cNvPr id="264" name="" descr=""/>
          <p:cNvPicPr/>
          <p:nvPr/>
        </p:nvPicPr>
        <p:blipFill>
          <a:blip r:embed="rId1"/>
          <a:stretch/>
        </p:blipFill>
        <p:spPr>
          <a:xfrm>
            <a:off x="4251600" y="1097280"/>
            <a:ext cx="7535160" cy="5020200"/>
          </a:xfrm>
          <a:prstGeom prst="rect">
            <a:avLst/>
          </a:prstGeom>
          <a:ln>
            <a:noFill/>
          </a:ln>
        </p:spPr>
      </p:pic>
      <p:sp>
        <p:nvSpPr>
          <p:cNvPr id="265" name="CustomShape 2"/>
          <p:cNvSpPr/>
          <p:nvPr/>
        </p:nvSpPr>
        <p:spPr>
          <a:xfrm>
            <a:off x="91440" y="2834640"/>
            <a:ext cx="378216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STROBE LED BAR #1</a:t>
            </a:r>
            <a:endParaRPr b="0" lang="en-US" sz="2400" spc="-1" strike="noStrike">
              <a:latin typeface="Arial"/>
            </a:endParaRPr>
          </a:p>
        </p:txBody>
      </p:sp>
      <p:sp>
        <p:nvSpPr>
          <p:cNvPr id="266" name="CustomShape 3"/>
          <p:cNvSpPr/>
          <p:nvPr/>
        </p:nvSpPr>
        <p:spPr>
          <a:xfrm>
            <a:off x="91440" y="3566160"/>
            <a:ext cx="364860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STROBE LED BAR #2</a:t>
            </a:r>
            <a:endParaRPr b="0" lang="en-US" sz="2400" spc="-1" strike="noStrike">
              <a:latin typeface="Arial"/>
            </a:endParaRPr>
          </a:p>
        </p:txBody>
      </p:sp>
      <p:sp>
        <p:nvSpPr>
          <p:cNvPr id="267" name="CustomShape 4"/>
          <p:cNvSpPr/>
          <p:nvPr/>
        </p:nvSpPr>
        <p:spPr>
          <a:xfrm>
            <a:off x="1097280" y="2103120"/>
            <a:ext cx="26377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Fluorometer</a:t>
            </a:r>
            <a:endParaRPr b="0" lang="en-US" sz="2400" spc="-1" strike="noStrike">
              <a:latin typeface="Arial"/>
            </a:endParaRPr>
          </a:p>
        </p:txBody>
      </p:sp>
      <p:sp>
        <p:nvSpPr>
          <p:cNvPr id="268" name="CustomShape 5"/>
          <p:cNvSpPr/>
          <p:nvPr/>
        </p:nvSpPr>
        <p:spPr>
          <a:xfrm>
            <a:off x="640080" y="1097280"/>
            <a:ext cx="34657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Transmissometer</a:t>
            </a:r>
            <a:endParaRPr b="0" lang="en-US" sz="2400" spc="-1" strike="noStrike">
              <a:latin typeface="Arial"/>
            </a:endParaRPr>
          </a:p>
        </p:txBody>
      </p:sp>
      <p:sp>
        <p:nvSpPr>
          <p:cNvPr id="269" name="CustomShape 6"/>
          <p:cNvSpPr/>
          <p:nvPr/>
        </p:nvSpPr>
        <p:spPr>
          <a:xfrm>
            <a:off x="1188720" y="1581480"/>
            <a:ext cx="195336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Oxygen</a:t>
            </a:r>
            <a:endParaRPr b="0" lang="en-US" sz="2400" spc="-1" strike="noStrike">
              <a:latin typeface="Arial"/>
            </a:endParaRPr>
          </a:p>
        </p:txBody>
      </p:sp>
      <p:sp>
        <p:nvSpPr>
          <p:cNvPr id="270" name="Line 7"/>
          <p:cNvSpPr/>
          <p:nvPr/>
        </p:nvSpPr>
        <p:spPr>
          <a:xfrm flipH="1">
            <a:off x="3657600" y="3704040"/>
            <a:ext cx="1642320" cy="45000"/>
          </a:xfrm>
          <a:prstGeom prst="line">
            <a:avLst/>
          </a:prstGeom>
          <a:ln>
            <a:solidFill>
              <a:srgbClr val="3465a4"/>
            </a:solidFill>
          </a:ln>
        </p:spPr>
        <p:style>
          <a:lnRef idx="0"/>
          <a:fillRef idx="0"/>
          <a:effectRef idx="0"/>
          <a:fontRef idx="minor"/>
        </p:style>
      </p:sp>
      <p:sp>
        <p:nvSpPr>
          <p:cNvPr id="271" name="Line 8"/>
          <p:cNvSpPr/>
          <p:nvPr/>
        </p:nvSpPr>
        <p:spPr>
          <a:xfrm flipV="1">
            <a:off x="3777480" y="3017520"/>
            <a:ext cx="1708920" cy="10800"/>
          </a:xfrm>
          <a:prstGeom prst="line">
            <a:avLst/>
          </a:prstGeom>
          <a:ln>
            <a:solidFill>
              <a:srgbClr val="3465a4"/>
            </a:solidFill>
          </a:ln>
        </p:spPr>
        <p:style>
          <a:lnRef idx="0"/>
          <a:fillRef idx="0"/>
          <a:effectRef idx="0"/>
          <a:fontRef idx="minor"/>
        </p:style>
      </p:sp>
      <p:sp>
        <p:nvSpPr>
          <p:cNvPr id="272" name="Line 9"/>
          <p:cNvSpPr/>
          <p:nvPr/>
        </p:nvSpPr>
        <p:spPr>
          <a:xfrm>
            <a:off x="3671640" y="2377080"/>
            <a:ext cx="2729160" cy="183240"/>
          </a:xfrm>
          <a:prstGeom prst="line">
            <a:avLst/>
          </a:prstGeom>
          <a:ln>
            <a:solidFill>
              <a:srgbClr val="3465a4"/>
            </a:solidFill>
          </a:ln>
        </p:spPr>
        <p:style>
          <a:lnRef idx="0"/>
          <a:fillRef idx="0"/>
          <a:effectRef idx="0"/>
          <a:fontRef idx="minor"/>
        </p:style>
      </p:sp>
      <p:sp>
        <p:nvSpPr>
          <p:cNvPr id="273" name="Line 10"/>
          <p:cNvSpPr/>
          <p:nvPr/>
        </p:nvSpPr>
        <p:spPr>
          <a:xfrm flipV="1">
            <a:off x="3126240" y="1828800"/>
            <a:ext cx="3091680" cy="2880"/>
          </a:xfrm>
          <a:prstGeom prst="line">
            <a:avLst/>
          </a:prstGeom>
          <a:ln>
            <a:solidFill>
              <a:srgbClr val="3465a4"/>
            </a:solidFill>
          </a:ln>
        </p:spPr>
        <p:style>
          <a:lnRef idx="0"/>
          <a:fillRef idx="0"/>
          <a:effectRef idx="0"/>
          <a:fontRef idx="minor"/>
        </p:style>
      </p:sp>
      <p:sp>
        <p:nvSpPr>
          <p:cNvPr id="274" name="Line 11"/>
          <p:cNvSpPr/>
          <p:nvPr/>
        </p:nvSpPr>
        <p:spPr>
          <a:xfrm>
            <a:off x="4013640" y="1343160"/>
            <a:ext cx="4033080" cy="577080"/>
          </a:xfrm>
          <a:prstGeom prst="line">
            <a:avLst/>
          </a:prstGeom>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 descr=""/>
          <p:cNvPicPr/>
          <p:nvPr/>
        </p:nvPicPr>
        <p:blipFill>
          <a:blip r:embed="rId1"/>
          <a:stretch/>
        </p:blipFill>
        <p:spPr>
          <a:xfrm>
            <a:off x="3383280" y="1005840"/>
            <a:ext cx="6307200" cy="5392080"/>
          </a:xfrm>
          <a:prstGeom prst="rect">
            <a:avLst/>
          </a:prstGeom>
          <a:ln>
            <a:noFill/>
          </a:ln>
        </p:spPr>
      </p:pic>
      <p:sp>
        <p:nvSpPr>
          <p:cNvPr id="276" name="CustomShape 1"/>
          <p:cNvSpPr/>
          <p:nvPr/>
        </p:nvSpPr>
        <p:spPr>
          <a:xfrm>
            <a:off x="609120" y="318600"/>
            <a:ext cx="5971680" cy="36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2400" spc="-1" strike="noStrike">
                <a:solidFill>
                  <a:srgbClr val="ffffff"/>
                </a:solidFill>
                <a:latin typeface="Arial"/>
                <a:ea typeface="DejaVu Sans"/>
              </a:rPr>
              <a:t>Screenshot 1 – Setup Page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517680" y="212760"/>
            <a:ext cx="7160400" cy="36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2400" spc="-1" strike="noStrike">
                <a:solidFill>
                  <a:srgbClr val="ffffff"/>
                </a:solidFill>
                <a:latin typeface="Arial"/>
                <a:ea typeface="DejaVu Sans"/>
              </a:rPr>
              <a:t>Screenshot 2 – Mocness Depth Plot</a:t>
            </a:r>
            <a:endParaRPr b="0" lang="en-US" sz="2400" spc="-1" strike="noStrike">
              <a:latin typeface="Arial"/>
            </a:endParaRPr>
          </a:p>
        </p:txBody>
      </p:sp>
      <p:pic>
        <p:nvPicPr>
          <p:cNvPr id="278" name="" descr=""/>
          <p:cNvPicPr/>
          <p:nvPr/>
        </p:nvPicPr>
        <p:blipFill>
          <a:blip r:embed="rId1"/>
          <a:stretch/>
        </p:blipFill>
        <p:spPr>
          <a:xfrm>
            <a:off x="957960" y="914400"/>
            <a:ext cx="11200680" cy="53920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609120" y="243360"/>
            <a:ext cx="5971680" cy="36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2400" spc="-1" strike="noStrike">
                <a:solidFill>
                  <a:srgbClr val="ffffff"/>
                </a:solidFill>
                <a:latin typeface="Arial"/>
                <a:ea typeface="DejaVu Sans"/>
              </a:rPr>
              <a:t>Screenshot 3  Multi XY Plot</a:t>
            </a:r>
            <a:endParaRPr b="0" lang="en-US" sz="2400" spc="-1" strike="noStrike">
              <a:latin typeface="Arial"/>
            </a:endParaRPr>
          </a:p>
        </p:txBody>
      </p:sp>
      <p:pic>
        <p:nvPicPr>
          <p:cNvPr id="280" name="" descr=""/>
          <p:cNvPicPr/>
          <p:nvPr/>
        </p:nvPicPr>
        <p:blipFill>
          <a:blip r:embed="rId1"/>
          <a:stretch/>
        </p:blipFill>
        <p:spPr>
          <a:xfrm>
            <a:off x="2219760" y="914400"/>
            <a:ext cx="9847440" cy="585756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 descr=""/>
          <p:cNvPicPr/>
          <p:nvPr/>
        </p:nvPicPr>
        <p:blipFill>
          <a:blip r:embed="rId1"/>
          <a:stretch/>
        </p:blipFill>
        <p:spPr>
          <a:xfrm>
            <a:off x="2286000" y="865080"/>
            <a:ext cx="9781560" cy="5818320"/>
          </a:xfrm>
          <a:prstGeom prst="rect">
            <a:avLst/>
          </a:prstGeom>
          <a:ln>
            <a:noFill/>
          </a:ln>
        </p:spPr>
      </p:pic>
      <p:sp>
        <p:nvSpPr>
          <p:cNvPr id="282" name="CustomShape 1"/>
          <p:cNvSpPr/>
          <p:nvPr/>
        </p:nvSpPr>
        <p:spPr>
          <a:xfrm>
            <a:off x="609120" y="243360"/>
            <a:ext cx="5971680" cy="36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2400" spc="-1" strike="noStrike">
                <a:solidFill>
                  <a:srgbClr val="ffffff"/>
                </a:solidFill>
                <a:latin typeface="Arial"/>
                <a:ea typeface="DejaVu Sans"/>
              </a:rPr>
              <a:t>Screenshot 4  - StripCharts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426240" y="182520"/>
            <a:ext cx="6520320" cy="36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2400" spc="-1" strike="noStrike">
                <a:solidFill>
                  <a:srgbClr val="ffffff"/>
                </a:solidFill>
                <a:latin typeface="Arial"/>
                <a:ea typeface="DejaVu Sans"/>
              </a:rPr>
              <a:t>Screenshot 5 – NET Trip Page</a:t>
            </a:r>
            <a:endParaRPr b="0" lang="en-US" sz="2400" spc="-1" strike="noStrike">
              <a:latin typeface="Arial"/>
            </a:endParaRPr>
          </a:p>
        </p:txBody>
      </p:sp>
      <p:pic>
        <p:nvPicPr>
          <p:cNvPr id="284" name="" descr=""/>
          <p:cNvPicPr/>
          <p:nvPr/>
        </p:nvPicPr>
        <p:blipFill>
          <a:blip r:embed="rId1"/>
          <a:stretch/>
        </p:blipFill>
        <p:spPr>
          <a:xfrm>
            <a:off x="2561760" y="1005840"/>
            <a:ext cx="7036560" cy="521568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365760" y="182880"/>
            <a:ext cx="273636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ff"/>
                </a:solidFill>
                <a:latin typeface="Arial"/>
                <a:ea typeface="DejaVu Sans"/>
              </a:rPr>
              <a:t>STROBE UNIT</a:t>
            </a:r>
            <a:endParaRPr b="0" lang="en-US" sz="2400" spc="-1" strike="noStrike">
              <a:latin typeface="Arial"/>
            </a:endParaRPr>
          </a:p>
        </p:txBody>
      </p:sp>
      <p:sp>
        <p:nvSpPr>
          <p:cNvPr id="286" name="CustomShape 2"/>
          <p:cNvSpPr/>
          <p:nvPr/>
        </p:nvSpPr>
        <p:spPr>
          <a:xfrm>
            <a:off x="457200" y="1083240"/>
            <a:ext cx="11424960" cy="478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200" spc="-1" strike="noStrike">
                <a:solidFill>
                  <a:srgbClr val="000000"/>
                </a:solidFill>
                <a:latin typeface="Arial"/>
                <a:ea typeface="DejaVu Sans"/>
              </a:rPr>
              <a:t>In 1993 Doug Sameoto and Alex Herman of the Bedford Institute of Oceanography published their work on strobe-related increases in euphausiid catches (Sameoto et al 1993, Herman et al 1993). </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Dr Peter Wiebe of the Woods Hole Oceanographic Institution had developed a strobe system for the Mocness (Wiebe et al 2013).</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In 2017 Dr Mark Ohman of the Scripps Institution of Oceanography had acquired funding to purchase a similar strobe system. However, he was unable to get a working system in time to meet his schedule so he contacted STS to see if we could design and build a new strobe system in the required time frame.</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In 2018/2019 the STS strobe system was built and designed to either interface through the PKI unit or to function independently as a stand alone system.</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69a3"/>
        </a:solidFill>
      </p:bgPr>
    </p:bg>
    <p:spTree>
      <p:nvGrpSpPr>
        <p:cNvPr id="1" name=""/>
        <p:cNvGrpSpPr/>
        <p:nvPr/>
      </p:nvGrpSpPr>
      <p:grpSpPr>
        <a:xfrm>
          <a:off x="0" y="0"/>
          <a:ext cx="0" cy="0"/>
          <a:chOff x="0" y="0"/>
          <a:chExt cx="0" cy="0"/>
        </a:xfrm>
      </p:grpSpPr>
      <p:sp>
        <p:nvSpPr>
          <p:cNvPr id="168" name="CustomShape 1"/>
          <p:cNvSpPr/>
          <p:nvPr/>
        </p:nvSpPr>
        <p:spPr>
          <a:xfrm>
            <a:off x="1828800" y="91440"/>
            <a:ext cx="6575040" cy="72288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US" sz="4400" spc="-1" strike="noStrike">
                <a:solidFill>
                  <a:srgbClr val="eaf7fa"/>
                </a:solidFill>
                <a:latin typeface="Corbel"/>
                <a:ea typeface="DejaVu Sans"/>
              </a:rPr>
              <a:t>Acknowledgements</a:t>
            </a:r>
            <a:endParaRPr b="0" lang="en-US" sz="4400" spc="-1" strike="noStrike">
              <a:latin typeface="Arial"/>
            </a:endParaRPr>
          </a:p>
        </p:txBody>
      </p:sp>
      <p:pic>
        <p:nvPicPr>
          <p:cNvPr id="169" name="Picture 4" descr=""/>
          <p:cNvPicPr/>
          <p:nvPr/>
        </p:nvPicPr>
        <p:blipFill>
          <a:blip r:embed="rId1"/>
          <a:stretch/>
        </p:blipFill>
        <p:spPr>
          <a:xfrm>
            <a:off x="914760" y="4326120"/>
            <a:ext cx="1721880" cy="1731960"/>
          </a:xfrm>
          <a:prstGeom prst="rect">
            <a:avLst/>
          </a:prstGeom>
          <a:ln>
            <a:noFill/>
          </a:ln>
        </p:spPr>
      </p:pic>
      <p:pic>
        <p:nvPicPr>
          <p:cNvPr id="170" name="Picture 6" descr=""/>
          <p:cNvPicPr/>
          <p:nvPr/>
        </p:nvPicPr>
        <p:blipFill>
          <a:blip r:embed="rId2"/>
          <a:stretch/>
        </p:blipFill>
        <p:spPr>
          <a:xfrm>
            <a:off x="4356000" y="5117040"/>
            <a:ext cx="3067560" cy="941040"/>
          </a:xfrm>
          <a:prstGeom prst="rect">
            <a:avLst/>
          </a:prstGeom>
          <a:ln>
            <a:noFill/>
          </a:ln>
        </p:spPr>
      </p:pic>
      <p:pic>
        <p:nvPicPr>
          <p:cNvPr id="171" name="Picture 7" descr=""/>
          <p:cNvPicPr/>
          <p:nvPr/>
        </p:nvPicPr>
        <p:blipFill>
          <a:blip r:embed="rId3"/>
          <a:stretch/>
        </p:blipFill>
        <p:spPr>
          <a:xfrm>
            <a:off x="8297280" y="4528800"/>
            <a:ext cx="3350520" cy="1528920"/>
          </a:xfrm>
          <a:prstGeom prst="rect">
            <a:avLst/>
          </a:prstGeom>
          <a:ln>
            <a:noFill/>
          </a:ln>
        </p:spPr>
      </p:pic>
      <p:grpSp>
        <p:nvGrpSpPr>
          <p:cNvPr id="172" name="Group 2"/>
          <p:cNvGrpSpPr/>
          <p:nvPr/>
        </p:nvGrpSpPr>
        <p:grpSpPr>
          <a:xfrm>
            <a:off x="1280160" y="2572200"/>
            <a:ext cx="3816720" cy="1197360"/>
            <a:chOff x="1280160" y="2572200"/>
            <a:chExt cx="3816720" cy="1197360"/>
          </a:xfrm>
        </p:grpSpPr>
        <p:sp>
          <p:nvSpPr>
            <p:cNvPr id="173" name="CustomShape 3"/>
            <p:cNvSpPr/>
            <p:nvPr/>
          </p:nvSpPr>
          <p:spPr>
            <a:xfrm>
              <a:off x="1492560" y="2572200"/>
              <a:ext cx="339156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b3dfe5"/>
                  </a:solidFill>
                  <a:latin typeface="Corbel"/>
                  <a:ea typeface="DejaVu Sans"/>
                </a:rPr>
                <a:t>Carl Mattson</a:t>
              </a:r>
              <a:endParaRPr b="0" lang="en-US" sz="2400" spc="-1" strike="noStrike">
                <a:latin typeface="Arial"/>
              </a:endParaRPr>
            </a:p>
          </p:txBody>
        </p:sp>
        <p:sp>
          <p:nvSpPr>
            <p:cNvPr id="174" name="CustomShape 4"/>
            <p:cNvSpPr/>
            <p:nvPr/>
          </p:nvSpPr>
          <p:spPr>
            <a:xfrm>
              <a:off x="1280160" y="3070080"/>
              <a:ext cx="381672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b3dfe5"/>
                  </a:solidFill>
                  <a:latin typeface="Corbel"/>
                  <a:ea typeface="DejaVu Sans"/>
                </a:rPr>
                <a:t>Research &amp; Development Engineer</a:t>
              </a:r>
              <a:endParaRPr b="0" lang="en-US" sz="2000" spc="-1" strike="noStrike">
                <a:latin typeface="Arial"/>
              </a:endParaRPr>
            </a:p>
          </p:txBody>
        </p:sp>
      </p:grpSp>
      <p:grpSp>
        <p:nvGrpSpPr>
          <p:cNvPr id="175" name="Group 5"/>
          <p:cNvGrpSpPr/>
          <p:nvPr/>
        </p:nvGrpSpPr>
        <p:grpSpPr>
          <a:xfrm>
            <a:off x="6849720" y="2557080"/>
            <a:ext cx="2470320" cy="1222560"/>
            <a:chOff x="6849720" y="2557080"/>
            <a:chExt cx="2470320" cy="1222560"/>
          </a:xfrm>
        </p:grpSpPr>
        <p:sp>
          <p:nvSpPr>
            <p:cNvPr id="176" name="CustomShape 6"/>
            <p:cNvSpPr/>
            <p:nvPr/>
          </p:nvSpPr>
          <p:spPr>
            <a:xfrm>
              <a:off x="6849720" y="2557080"/>
              <a:ext cx="247032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b3dfe5"/>
                  </a:solidFill>
                  <a:latin typeface="Corbel"/>
                  <a:ea typeface="DejaVu Sans"/>
                </a:rPr>
                <a:t>John Calderwood</a:t>
              </a:r>
              <a:endParaRPr b="0" lang="en-US" sz="2400" spc="-1" strike="noStrike">
                <a:latin typeface="Arial"/>
              </a:endParaRPr>
            </a:p>
          </p:txBody>
        </p:sp>
        <p:sp>
          <p:nvSpPr>
            <p:cNvPr id="177" name="CustomShape 7"/>
            <p:cNvSpPr/>
            <p:nvPr/>
          </p:nvSpPr>
          <p:spPr>
            <a:xfrm>
              <a:off x="6980040" y="3080160"/>
              <a:ext cx="220968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b3dfe5"/>
                  </a:solidFill>
                  <a:latin typeface="Corbel"/>
                  <a:ea typeface="DejaVu Sans"/>
                </a:rPr>
                <a:t>Sr Electronics Technician</a:t>
              </a:r>
              <a:endParaRPr b="0" lang="en-US" sz="2000" spc="-1" strike="noStrike">
                <a:latin typeface="Arial"/>
              </a:endParaRPr>
            </a:p>
          </p:txBody>
        </p:sp>
      </p:grpSp>
      <p:sp>
        <p:nvSpPr>
          <p:cNvPr id="178" name="CustomShape 8"/>
          <p:cNvSpPr/>
          <p:nvPr/>
        </p:nvSpPr>
        <p:spPr>
          <a:xfrm>
            <a:off x="2286000" y="1828800"/>
            <a:ext cx="693828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800" spc="-1" strike="noStrike">
                <a:solidFill>
                  <a:srgbClr val="b3dfe5"/>
                </a:solidFill>
                <a:latin typeface="Corbel"/>
                <a:ea typeface="DejaVu Sans"/>
              </a:rPr>
              <a:t>Shipboard Technical Support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333000" y="92520"/>
            <a:ext cx="32263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ff"/>
                </a:solidFill>
                <a:latin typeface="Arial"/>
                <a:ea typeface="DejaVu Sans"/>
              </a:rPr>
              <a:t>STROBE UNIT</a:t>
            </a:r>
            <a:endParaRPr b="0" lang="en-US" sz="2400" spc="-1" strike="noStrike">
              <a:latin typeface="Arial"/>
            </a:endParaRPr>
          </a:p>
        </p:txBody>
      </p:sp>
      <p:sp>
        <p:nvSpPr>
          <p:cNvPr id="288" name="CustomShape 2"/>
          <p:cNvSpPr/>
          <p:nvPr/>
        </p:nvSpPr>
        <p:spPr>
          <a:xfrm>
            <a:off x="1377720" y="1188000"/>
            <a:ext cx="6576120" cy="4663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2000" spc="-1" strike="noStrike">
                <a:solidFill>
                  <a:srgbClr val="000000"/>
                </a:solidFill>
                <a:latin typeface="Calibri-Bold"/>
                <a:ea typeface="DejaVu Sans"/>
              </a:rPr>
              <a:t>Overall size and shape:</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2 LED BARS 1M long mounted above the top of the net opening directly in front of the MOCNESS</a:t>
            </a:r>
            <a:endParaRPr b="0" lang="en-US" sz="2000" spc="-1" strike="noStrike">
              <a:latin typeface="Arial"/>
            </a:endParaRPr>
          </a:p>
          <a:p>
            <a:pPr>
              <a:lnSpc>
                <a:spcPct val="100000"/>
              </a:lnSpc>
            </a:pPr>
            <a:r>
              <a:rPr b="1" lang="en-US" sz="2000" spc="-1" strike="noStrike">
                <a:solidFill>
                  <a:srgbClr val="000000"/>
                </a:solidFill>
                <a:latin typeface="Calibri-Bold"/>
                <a:ea typeface="DejaVu Sans"/>
              </a:rPr>
              <a:t>Number of LEDS:</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Each Light bar has 12 LED sets, each set with 3 adjacent LEDS. Total of 36LEDs per Light bar.</a:t>
            </a:r>
            <a:endParaRPr b="0" lang="en-US" sz="2000" spc="-1" strike="noStrike">
              <a:latin typeface="Arial"/>
            </a:endParaRPr>
          </a:p>
          <a:p>
            <a:pPr>
              <a:lnSpc>
                <a:spcPct val="100000"/>
              </a:lnSpc>
            </a:pPr>
            <a:r>
              <a:rPr b="1" lang="en-US" sz="2000" spc="-1" strike="noStrike">
                <a:solidFill>
                  <a:srgbClr val="000000"/>
                </a:solidFill>
                <a:latin typeface="Calibri-Bold"/>
                <a:ea typeface="DejaVu Sans"/>
              </a:rPr>
              <a:t>Wavelength range</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Peak LED output approximately 505 nm</a:t>
            </a:r>
            <a:endParaRPr b="0" lang="en-US" sz="2000" spc="-1" strike="noStrike">
              <a:latin typeface="Arial"/>
            </a:endParaRPr>
          </a:p>
          <a:p>
            <a:pPr>
              <a:lnSpc>
                <a:spcPct val="100000"/>
              </a:lnSpc>
            </a:pPr>
            <a:r>
              <a:rPr b="1" lang="en-US" sz="2000" spc="-1" strike="noStrike">
                <a:solidFill>
                  <a:srgbClr val="000000"/>
                </a:solidFill>
                <a:latin typeface="Calibri-Bold"/>
                <a:ea typeface="DejaVu Sans"/>
              </a:rPr>
              <a:t>Strobe interval</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100 -10,000 ms</a:t>
            </a:r>
            <a:endParaRPr b="0" lang="en-US" sz="2000" spc="-1" strike="noStrike">
              <a:latin typeface="Arial"/>
            </a:endParaRPr>
          </a:p>
          <a:p>
            <a:pPr>
              <a:lnSpc>
                <a:spcPct val="100000"/>
              </a:lnSpc>
            </a:pPr>
            <a:r>
              <a:rPr b="1" lang="en-US" sz="2000" spc="-1" strike="noStrike">
                <a:solidFill>
                  <a:srgbClr val="000000"/>
                </a:solidFill>
                <a:latin typeface="Calibri-Bold"/>
                <a:ea typeface="DejaVu Sans"/>
              </a:rPr>
              <a:t>Strobe pulse width</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2 - 100 ms.</a:t>
            </a:r>
            <a:endParaRPr b="0" lang="en-US" sz="2000" spc="-1" strike="noStrike">
              <a:latin typeface="Arial"/>
            </a:endParaRPr>
          </a:p>
          <a:p>
            <a:pPr>
              <a:lnSpc>
                <a:spcPct val="100000"/>
              </a:lnSpc>
            </a:pPr>
            <a:r>
              <a:rPr b="1" lang="en-US" sz="2000" spc="-1" strike="noStrike">
                <a:solidFill>
                  <a:srgbClr val="000000"/>
                </a:solidFill>
                <a:latin typeface="Calibri-Bold"/>
                <a:ea typeface="DejaVu Sans"/>
              </a:rPr>
              <a:t>Software controls</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On/Off, Flash Interval, Pulse width, Flash intensity (ranging from 0 to 100%)</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517320" y="91440"/>
            <a:ext cx="31334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ff"/>
                </a:solidFill>
                <a:latin typeface="Arial"/>
                <a:ea typeface="DejaVu Sans"/>
              </a:rPr>
              <a:t>STROBE UNIT</a:t>
            </a:r>
            <a:endParaRPr b="0" lang="en-US" sz="2400" spc="-1" strike="noStrike">
              <a:latin typeface="Arial"/>
            </a:endParaRPr>
          </a:p>
        </p:txBody>
      </p:sp>
      <p:sp>
        <p:nvSpPr>
          <p:cNvPr id="290" name="CustomShape 2"/>
          <p:cNvSpPr/>
          <p:nvPr/>
        </p:nvSpPr>
        <p:spPr>
          <a:xfrm>
            <a:off x="274320" y="1131120"/>
            <a:ext cx="11332800" cy="411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During the August 2019 CCE-LTER cruise on the Atlantis the strobe was turned on for 9 tows to 1000M depth. This is the first cruise that this new strobe unit was used and it worked flawlessly throughout the cruise. During night tows the strobe was clearly visible to 30 Meters below the surface. During this cruise the strobe brightness was set at 50% with a pulse width of 40ms at a 1HZ pulse rate.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Dr. Mark Ohman said that while it is too early to report on the effects that the strobe had in regards to the amount of bio-volume as compared to when the strobe is off he did say that on several tows with the strobe on that they were able to capture three vampire squid. No vampire squid were captured when the strobe was off. The strobe was turned on for 9 tows and it was turned off for 15 tows.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336240" y="154440"/>
            <a:ext cx="60584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Future goals and the next steps</a:t>
            </a:r>
            <a:endParaRPr b="0" lang="en-US" sz="3200" spc="-1" strike="noStrike">
              <a:latin typeface="Arial"/>
            </a:endParaRPr>
          </a:p>
        </p:txBody>
      </p:sp>
      <p:sp>
        <p:nvSpPr>
          <p:cNvPr id="292" name="CustomShape 2"/>
          <p:cNvSpPr/>
          <p:nvPr/>
        </p:nvSpPr>
        <p:spPr>
          <a:xfrm>
            <a:off x="915840" y="913680"/>
            <a:ext cx="9044280" cy="5210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Now that the PKI units have been completed and used successfully we can consider what we would like to accomplish to ensure future support for Mocness systems.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Some topics for discussion:</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1. Flowmeters – What alternatives are available?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2. Motors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3. Response switch reliability issues.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4. Providing for backup systems.</a:t>
            </a: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336240" y="154440"/>
            <a:ext cx="53251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Flowmeters</a:t>
            </a:r>
            <a:endParaRPr b="0" lang="en-US" sz="3200" spc="-1" strike="noStrike">
              <a:latin typeface="Arial"/>
            </a:endParaRPr>
          </a:p>
        </p:txBody>
      </p:sp>
      <p:sp>
        <p:nvSpPr>
          <p:cNvPr id="294" name="CustomShape 2"/>
          <p:cNvSpPr/>
          <p:nvPr/>
        </p:nvSpPr>
        <p:spPr>
          <a:xfrm>
            <a:off x="291600" y="914400"/>
            <a:ext cx="11679120" cy="5576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Bill Fanning had recently reported that Mocness Flowmeters are still available and can still be purchased from the manufacturer for $2750 EA.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Possible Alternative sources: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Microsoft YaHei"/>
              </a:rPr>
              <a:t>TSK  Tsurumi-Seiki Co.,ltd  - (Approximate price: $1250-$1550) </a:t>
            </a:r>
            <a:endParaRPr b="0" lang="en-US" sz="2400" spc="-1" strike="noStrike">
              <a:latin typeface="Arial"/>
            </a:endParaRPr>
          </a:p>
          <a:p>
            <a:pPr>
              <a:lnSpc>
                <a:spcPct val="100000"/>
              </a:lnSpc>
            </a:pPr>
            <a:r>
              <a:rPr b="0" lang="en-US" sz="2400" spc="-1" strike="noStrike">
                <a:solidFill>
                  <a:srgbClr val="000000"/>
                </a:solidFill>
                <a:latin typeface="Arial"/>
                <a:ea typeface="Microsoft YaHei"/>
              </a:rPr>
              <a:t>This is the same flowmeter but does not have the magnetic reed switch interface. This would need to be added after purchase.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Microsoft YaHei"/>
              </a:rPr>
              <a:t>General Oceanics Model 2031H (Approximate price: $652)</a:t>
            </a:r>
            <a:endParaRPr b="0" lang="en-US" sz="2400" spc="-1" strike="noStrike">
              <a:latin typeface="Arial"/>
            </a:endParaRPr>
          </a:p>
          <a:p>
            <a:pPr>
              <a:lnSpc>
                <a:spcPct val="100000"/>
              </a:lnSpc>
            </a:pPr>
            <a:r>
              <a:rPr b="0" lang="en-US" sz="2400" spc="-1" strike="noStrike">
                <a:solidFill>
                  <a:srgbClr val="000000"/>
                </a:solidFill>
                <a:latin typeface="Arial"/>
                <a:ea typeface="Microsoft YaHei"/>
              </a:rPr>
              <a:t>This flowmeter has a hall effect sensor and needs a 3-wire connection. It is possible to accommodate it in the PKI unit.</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Microsoft YaHei"/>
              </a:rPr>
              <a:t>Valeport Model 001 (Approximate price: $2900)</a:t>
            </a:r>
            <a:endParaRPr b="0" lang="en-US" sz="2400" spc="-1" strike="noStrike">
              <a:latin typeface="Arial"/>
            </a:endParaRPr>
          </a:p>
          <a:p>
            <a:pPr>
              <a:lnSpc>
                <a:spcPct val="100000"/>
              </a:lnSpc>
            </a:pPr>
            <a:r>
              <a:rPr b="0" lang="en-US" sz="2400" spc="-1" strike="noStrike">
                <a:solidFill>
                  <a:srgbClr val="000000"/>
                </a:solidFill>
                <a:latin typeface="Arial"/>
                <a:ea typeface="Microsoft YaHei"/>
              </a:rPr>
              <a:t>This flowmeter does have a magnetic reed switch interface.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336240" y="154440"/>
            <a:ext cx="53251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Mocness Motors</a:t>
            </a:r>
            <a:endParaRPr b="0" lang="en-US" sz="3200" spc="-1" strike="noStrike">
              <a:latin typeface="Arial"/>
            </a:endParaRPr>
          </a:p>
        </p:txBody>
      </p:sp>
      <p:sp>
        <p:nvSpPr>
          <p:cNvPr id="296" name="CustomShape 2"/>
          <p:cNvSpPr/>
          <p:nvPr/>
        </p:nvSpPr>
        <p:spPr>
          <a:xfrm>
            <a:off x="302400" y="962280"/>
            <a:ext cx="11676240" cy="5570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Mocness Motor units can probably be purchased from the manufacturer. Scott Ferguson had reported that he did try to get a quote but received no response. Scott searched around and found that the internal stepper motor is not available from anyplace else.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One of the weaknesses of this motor is that it has very little torque. Occasionally when the tension on the net lanyards becomes a bit too tight then the motor cannot turn.</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This particular motor has a two wire connection that is not found on any standard stepper motor that is in use today. One alternative is to replace the motor with a standard bipolar stepper and install a stepper interface inside the PKI unit. The bipolar steppers have plenty of torque. In addition it is possible to incorporate an encoder onto the stepper in order to send back the motor position information back to the ship. This would indicate a positive confirmation that the motor turned.</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336240" y="154440"/>
            <a:ext cx="53251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ffffff"/>
                </a:solidFill>
                <a:latin typeface="Calibri"/>
                <a:ea typeface="DejaVu Sans"/>
              </a:rPr>
              <a:t>RSP Switch</a:t>
            </a:r>
            <a:endParaRPr b="0" lang="en-US" sz="3200" spc="-1" strike="noStrike">
              <a:latin typeface="Arial"/>
            </a:endParaRPr>
          </a:p>
        </p:txBody>
      </p:sp>
      <p:sp>
        <p:nvSpPr>
          <p:cNvPr id="298" name="CustomShape 2"/>
          <p:cNvSpPr/>
          <p:nvPr/>
        </p:nvSpPr>
        <p:spPr>
          <a:xfrm>
            <a:off x="457200" y="1188720"/>
            <a:ext cx="10880280" cy="478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200" spc="-1" strike="noStrike">
                <a:solidFill>
                  <a:srgbClr val="000000"/>
                </a:solidFill>
                <a:latin typeface="Arial"/>
                <a:ea typeface="DejaVu Sans"/>
              </a:rPr>
              <a:t>The RSP switch configuration has historically been a weak point as it did not always confirm a net trip even in cases where the net did trip.</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However, in the past couple of years, many users had reported that since they have started using the PKI system then they have had fewer issues with getting a confirmation signal after a net trip.</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In cases when the RSP does not confirm then it is most often due to the RSP switch assembly slipping up or down on the support rod. This can be corrected by tightening the securing bolts as tight as possible to reduce slippage problems. The switch should be located as high as possible on the bar and still able to confirm all nets. A slight downward angle on the switch lever has also been found to be helpful.</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At this time we are still open to new ideas to improve the ability to confirm net trips.</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582840" y="202320"/>
            <a:ext cx="27046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ff"/>
                </a:solidFill>
                <a:latin typeface="Arial"/>
                <a:ea typeface="DejaVu Sans"/>
              </a:rPr>
              <a:t>CONCLUSION</a:t>
            </a:r>
            <a:endParaRPr b="0" lang="en-US" sz="2400" spc="-1" strike="noStrike">
              <a:latin typeface="Arial"/>
            </a:endParaRPr>
          </a:p>
        </p:txBody>
      </p:sp>
      <p:sp>
        <p:nvSpPr>
          <p:cNvPr id="300" name="CustomShape 2"/>
          <p:cNvSpPr/>
          <p:nvPr/>
        </p:nvSpPr>
        <p:spPr>
          <a:xfrm>
            <a:off x="183960" y="1188720"/>
            <a:ext cx="11423880" cy="338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The STS Plankton Net Interface system has evolved over the past few years to one that can reliably accommodate the use of a seabird CTD on a Mocness system. We had a few hurdles with getting the pressure housing pitting issue resolved. In addition, the software had a few bugs in the beginning but thanks to the shipboard technicians who reported back on these issues the program was improved substantially and is now working very well. We can now move on to continue improving other components of the Mocness system such as the motor, flowmeter and confirmation sensor.</a:t>
            </a: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365760" y="3657600"/>
            <a:ext cx="10181160" cy="3107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Sameoto, D. D., N. Cochrane, and A. Herman 1993. Convergence of acoustic, optical, and net-catch estimates of euphausiid abundance: use of artificial light to reduce net avoidance. Can. J. Fish. Aquat. Sci. 50: 334-346.</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Herman, A.W., Cochrane, N.A., Sameoto, D.D., 1993. Detection and abundance estimation of euphausiids using an optical plankton counter. Marine Ecology Progress Series 94, 165-173</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2013 Wiebe, P.H., G.L. Lawson, A.C. Lavery, N.J. Copley, E. Horgan, and A. Bradley. 2013. Improved agreement of net and acoustical methods for surveying euphausiids by mitigating avoidance using a net based LED strobe light system. ICES Journal of Marine Science. (2013) 70(3): 650-664 doi:10.1093 /icesjms/fst005.</a:t>
            </a:r>
            <a:endParaRPr b="0" lang="en-US" sz="1800" spc="-1" strike="noStrike">
              <a:latin typeface="Arial"/>
            </a:endParaRPr>
          </a:p>
        </p:txBody>
      </p:sp>
      <p:sp>
        <p:nvSpPr>
          <p:cNvPr id="302" name="CustomShape 2"/>
          <p:cNvSpPr/>
          <p:nvPr/>
        </p:nvSpPr>
        <p:spPr>
          <a:xfrm>
            <a:off x="365760" y="3291840"/>
            <a:ext cx="21877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Sources Cited:</a:t>
            </a:r>
            <a:endParaRPr b="0" lang="en-US" sz="1800" spc="-1" strike="noStrike">
              <a:latin typeface="Arial"/>
            </a:endParaRPr>
          </a:p>
        </p:txBody>
      </p:sp>
      <p:sp>
        <p:nvSpPr>
          <p:cNvPr id="303" name="CustomShape 3"/>
          <p:cNvSpPr/>
          <p:nvPr/>
        </p:nvSpPr>
        <p:spPr>
          <a:xfrm>
            <a:off x="356760" y="2741400"/>
            <a:ext cx="79592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ftp://somts.ucsd.edu/users/cmattson/Mocness/LVpki</a:t>
            </a:r>
            <a:r>
              <a:rPr b="0" lang="en-US" sz="1800" spc="-1" strike="noStrike">
                <a:solidFill>
                  <a:srgbClr val="000000"/>
                </a:solidFill>
                <a:latin typeface="Arial"/>
                <a:ea typeface="DejaVu Sans"/>
              </a:rPr>
              <a:t>/</a:t>
            </a:r>
            <a:endParaRPr b="0" lang="en-US" sz="1800" spc="-1" strike="noStrike">
              <a:latin typeface="Arial"/>
            </a:endParaRPr>
          </a:p>
        </p:txBody>
      </p:sp>
      <p:sp>
        <p:nvSpPr>
          <p:cNvPr id="304" name="CustomShape 4"/>
          <p:cNvSpPr/>
          <p:nvPr/>
        </p:nvSpPr>
        <p:spPr>
          <a:xfrm>
            <a:off x="365760" y="2377440"/>
            <a:ext cx="65775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Latest software and documentation: </a:t>
            </a:r>
            <a:endParaRPr b="0" lang="en-US" sz="1800" spc="-1" strike="noStrike">
              <a:latin typeface="Arial"/>
            </a:endParaRPr>
          </a:p>
        </p:txBody>
      </p:sp>
      <p:sp>
        <p:nvSpPr>
          <p:cNvPr id="305" name="CustomShape 5"/>
          <p:cNvSpPr/>
          <p:nvPr/>
        </p:nvSpPr>
        <p:spPr>
          <a:xfrm>
            <a:off x="275400" y="1100880"/>
            <a:ext cx="465732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For more information Contact</a:t>
            </a:r>
            <a:endParaRPr b="0" lang="en-US" sz="2400" spc="-1" strike="noStrike">
              <a:latin typeface="Arial"/>
            </a:endParaRPr>
          </a:p>
          <a:p>
            <a:pPr>
              <a:lnSpc>
                <a:spcPct val="100000"/>
              </a:lnSpc>
            </a:pPr>
            <a:r>
              <a:rPr b="0" lang="en-US" sz="2400" spc="-1" strike="noStrike">
                <a:solidFill>
                  <a:srgbClr val="000000"/>
                </a:solidFill>
                <a:latin typeface="Arial"/>
                <a:ea typeface="DejaVu Sans"/>
              </a:rPr>
              <a:t>Carl Mattson</a:t>
            </a:r>
            <a:endParaRPr b="0" lang="en-US" sz="2400" spc="-1" strike="noStrike">
              <a:latin typeface="Arial"/>
            </a:endParaRPr>
          </a:p>
          <a:p>
            <a:pPr>
              <a:lnSpc>
                <a:spcPct val="100000"/>
              </a:lnSpc>
            </a:pPr>
            <a:r>
              <a:rPr b="0" lang="en-US" sz="2400" spc="-1" strike="noStrike" u="sng">
                <a:solidFill>
                  <a:srgbClr val="0563c1"/>
                </a:solidFill>
                <a:uFillTx/>
                <a:latin typeface="Arial"/>
                <a:ea typeface="DejaVu Sans"/>
                <a:hlinkClick r:id="rId1"/>
              </a:rPr>
              <a:t>cmattson@ucsd.edu</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69a3"/>
        </a:solidFill>
      </p:bgPr>
    </p:bg>
    <p:spTree>
      <p:nvGrpSpPr>
        <p:cNvPr id="1" name=""/>
        <p:cNvGrpSpPr/>
        <p:nvPr/>
      </p:nvGrpSpPr>
      <p:grpSpPr>
        <a:xfrm>
          <a:off x="0" y="0"/>
          <a:ext cx="0" cy="0"/>
          <a:chOff x="0" y="0"/>
          <a:chExt cx="0" cy="0"/>
        </a:xfrm>
      </p:grpSpPr>
      <p:sp>
        <p:nvSpPr>
          <p:cNvPr id="179" name="CustomShape 1"/>
          <p:cNvSpPr/>
          <p:nvPr/>
        </p:nvSpPr>
        <p:spPr>
          <a:xfrm>
            <a:off x="1025640" y="1280160"/>
            <a:ext cx="10668600" cy="4013640"/>
          </a:xfrm>
          <a:prstGeom prst="rect">
            <a:avLst/>
          </a:prstGeom>
          <a:noFill/>
          <a:ln>
            <a:noFill/>
          </a:ln>
        </p:spPr>
        <p:style>
          <a:lnRef idx="0"/>
          <a:fillRef idx="0"/>
          <a:effectRef idx="0"/>
          <a:fontRef idx="minor"/>
        </p:style>
        <p:txBody>
          <a:bodyPr lIns="90000" rIns="90000" tIns="45000" bIns="45000">
            <a:noAutofit/>
          </a:bodyPr>
          <a:p>
            <a:pPr marL="176040">
              <a:lnSpc>
                <a:spcPct val="90000"/>
              </a:lnSpc>
            </a:pPr>
            <a:r>
              <a:rPr b="0" lang="en-US" sz="3200" spc="-1" strike="noStrike">
                <a:solidFill>
                  <a:srgbClr val="ffffff"/>
                </a:solidFill>
                <a:latin typeface="Calibri"/>
                <a:ea typeface="DejaVu Sans"/>
              </a:rPr>
              <a:t>Plankton NET Interface for Mocness Systems</a:t>
            </a:r>
            <a:endParaRPr b="0" lang="en-US" sz="3200" spc="-1" strike="noStrike">
              <a:latin typeface="Arial"/>
            </a:endParaRPr>
          </a:p>
          <a:p>
            <a:pPr marL="176040">
              <a:lnSpc>
                <a:spcPct val="90000"/>
              </a:lnSpc>
            </a:pPr>
            <a:endParaRPr b="0" lang="en-US" sz="3200" spc="-1" strike="noStrike">
              <a:latin typeface="Arial"/>
            </a:endParaRPr>
          </a:p>
          <a:p>
            <a:pPr marL="176040">
              <a:lnSpc>
                <a:spcPct val="90000"/>
              </a:lnSpc>
            </a:pPr>
            <a:r>
              <a:rPr b="0" lang="en-US" sz="3200" spc="-1" strike="noStrike">
                <a:solidFill>
                  <a:srgbClr val="ffffff"/>
                </a:solidFill>
                <a:latin typeface="Calibri"/>
                <a:ea typeface="DejaVu Sans"/>
              </a:rPr>
              <a:t>Topics:</a:t>
            </a:r>
            <a:endParaRPr b="0" lang="en-US" sz="3200" spc="-1" strike="noStrike">
              <a:latin typeface="Arial"/>
            </a:endParaRPr>
          </a:p>
          <a:p>
            <a:pPr lvl="1" marL="432000" indent="-207000">
              <a:lnSpc>
                <a:spcPct val="90000"/>
              </a:lnSpc>
              <a:spcBef>
                <a:spcPts val="499"/>
              </a:spcBef>
              <a:buClr>
                <a:srgbClr val="ffd74c"/>
              </a:buClr>
              <a:buSzPct val="45000"/>
              <a:buFont typeface="Wingdings" charset="2"/>
              <a:buChar char=""/>
            </a:pPr>
            <a:r>
              <a:rPr b="0" lang="en-US" sz="3200" spc="-1" strike="noStrike">
                <a:solidFill>
                  <a:srgbClr val="ffffff"/>
                </a:solidFill>
                <a:latin typeface="Calibri"/>
                <a:ea typeface="DejaVu Sans"/>
              </a:rPr>
              <a:t>Recap of the Development of the PKI system</a:t>
            </a:r>
            <a:endParaRPr b="0" lang="en-US" sz="3200" spc="-1" strike="noStrike">
              <a:latin typeface="Arial"/>
            </a:endParaRPr>
          </a:p>
          <a:p>
            <a:pPr lvl="2" marL="648000" indent="-207000">
              <a:lnSpc>
                <a:spcPct val="90000"/>
              </a:lnSpc>
              <a:spcBef>
                <a:spcPts val="499"/>
              </a:spcBef>
              <a:buClr>
                <a:srgbClr val="ffd74c"/>
              </a:buClr>
              <a:buSzPct val="45000"/>
              <a:buFont typeface="Wingdings" charset="2"/>
              <a:buChar char=""/>
            </a:pPr>
            <a:r>
              <a:rPr b="0" lang="en-US" sz="3200" spc="-1" strike="noStrike">
                <a:solidFill>
                  <a:srgbClr val="ffffff"/>
                </a:solidFill>
                <a:latin typeface="Calibri"/>
                <a:ea typeface="DejaVu Sans"/>
              </a:rPr>
              <a:t>Current Operational Status</a:t>
            </a:r>
            <a:endParaRPr b="0" lang="en-US" sz="3200" spc="-1" strike="noStrike">
              <a:latin typeface="Arial"/>
            </a:endParaRPr>
          </a:p>
          <a:p>
            <a:pPr lvl="3" marL="864000" indent="-207000">
              <a:lnSpc>
                <a:spcPct val="90000"/>
              </a:lnSpc>
              <a:spcBef>
                <a:spcPts val="499"/>
              </a:spcBef>
              <a:buClr>
                <a:srgbClr val="ffd74c"/>
              </a:buClr>
              <a:buSzPct val="45000"/>
              <a:buFont typeface="Wingdings" charset="2"/>
              <a:buChar char=""/>
            </a:pPr>
            <a:r>
              <a:rPr b="0" lang="en-US" sz="3200" spc="-1" strike="noStrike">
                <a:solidFill>
                  <a:srgbClr val="ffffff"/>
                </a:solidFill>
                <a:latin typeface="Calibri"/>
                <a:ea typeface="DejaVu Sans"/>
              </a:rPr>
              <a:t>Strobe system</a:t>
            </a:r>
            <a:endParaRPr b="0" lang="en-US" sz="3200" spc="-1" strike="noStrike">
              <a:latin typeface="Arial"/>
            </a:endParaRPr>
          </a:p>
          <a:p>
            <a:pPr lvl="4" marL="1080000" indent="-207000">
              <a:lnSpc>
                <a:spcPct val="90000"/>
              </a:lnSpc>
              <a:spcBef>
                <a:spcPts val="499"/>
              </a:spcBef>
              <a:buClr>
                <a:srgbClr val="ffd74c"/>
              </a:buClr>
              <a:buSzPct val="45000"/>
              <a:buFont typeface="Wingdings" charset="2"/>
              <a:buChar char=""/>
            </a:pPr>
            <a:r>
              <a:rPr b="0" lang="en-US" sz="3200" spc="-1" strike="noStrike">
                <a:solidFill>
                  <a:srgbClr val="ffffff"/>
                </a:solidFill>
                <a:latin typeface="Calibri"/>
                <a:ea typeface="DejaVu Sans"/>
              </a:rPr>
              <a:t>Future goals and the next steps</a:t>
            </a:r>
            <a:endParaRPr b="0" lang="en-US" sz="3200" spc="-1" strike="noStrike">
              <a:latin typeface="Arial"/>
            </a:endParaRPr>
          </a:p>
          <a:p>
            <a:pPr marL="176040">
              <a:lnSpc>
                <a:spcPct val="9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360" y="0"/>
            <a:ext cx="11194920" cy="841320"/>
          </a:xfrm>
          <a:prstGeom prst="rect">
            <a:avLst/>
          </a:prstGeom>
          <a:noFill/>
          <a:ln>
            <a:noFill/>
          </a:ln>
        </p:spPr>
        <p:style>
          <a:lnRef idx="0"/>
          <a:fillRef idx="0"/>
          <a:effectRef idx="0"/>
          <a:fontRef idx="minor"/>
        </p:style>
      </p:sp>
      <p:sp>
        <p:nvSpPr>
          <p:cNvPr id="181" name="CustomShape 2"/>
          <p:cNvSpPr/>
          <p:nvPr/>
        </p:nvSpPr>
        <p:spPr>
          <a:xfrm>
            <a:off x="360" y="894240"/>
            <a:ext cx="7598520" cy="5409360"/>
          </a:xfrm>
          <a:prstGeom prst="rect">
            <a:avLst/>
          </a:prstGeom>
          <a:noFill/>
          <a:ln>
            <a:noFill/>
          </a:ln>
        </p:spPr>
        <p:style>
          <a:lnRef idx="0"/>
          <a:fillRef idx="0"/>
          <a:effectRef idx="0"/>
          <a:fontRef idx="minor"/>
        </p:style>
      </p:sp>
      <p:sp>
        <p:nvSpPr>
          <p:cNvPr id="182" name="CustomShape 3"/>
          <p:cNvSpPr/>
          <p:nvPr/>
        </p:nvSpPr>
        <p:spPr>
          <a:xfrm>
            <a:off x="138960" y="1188720"/>
            <a:ext cx="11554560" cy="411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The Plankton Net Interface allows the ability to use the Seabird SBE9Plus CTD on</a:t>
            </a:r>
            <a:endParaRPr b="0" lang="en-US" sz="2400" spc="-1" strike="noStrike">
              <a:latin typeface="Arial"/>
            </a:endParaRPr>
          </a:p>
          <a:p>
            <a:pPr>
              <a:lnSpc>
                <a:spcPct val="100000"/>
              </a:lnSpc>
            </a:pPr>
            <a:r>
              <a:rPr b="0" lang="en-US" sz="2400" spc="-1" strike="noStrike">
                <a:solidFill>
                  <a:srgbClr val="000000"/>
                </a:solidFill>
                <a:latin typeface="Arial"/>
                <a:ea typeface="DejaVu Sans"/>
              </a:rPr>
              <a:t>Mocness Systems in place of the original CTD and controller unit.</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Acquires and stores Real-time data from the CTD.</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Controls the NET motor and trips the Plankton nets.</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Acquires and stores Flow Meter data and computes volumes.</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Acquires and stores data from the GPS via RS232 or UDP ports.</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OpenSymbol"/>
                <a:ea typeface="OpenSymbol"/>
              </a:rPr>
              <a:t>D</a:t>
            </a:r>
            <a:r>
              <a:rPr b="0" lang="en-US" sz="2400" spc="-1" strike="noStrike">
                <a:solidFill>
                  <a:srgbClr val="000000"/>
                </a:solidFill>
                <a:latin typeface="Times New Roman"/>
                <a:ea typeface="Times New Roman"/>
              </a:rPr>
              <a:t>isplays data on strip charts and XY plots.</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Acquired data can be played back and displayed.</a:t>
            </a:r>
            <a:endParaRPr b="0" lang="en-US" sz="2400" spc="-1" strike="noStrike">
              <a:latin typeface="Arial"/>
            </a:endParaRPr>
          </a:p>
          <a:p>
            <a:pPr>
              <a:lnSpc>
                <a:spcPct val="100000"/>
              </a:lnSpc>
            </a:pPr>
            <a:r>
              <a:rPr b="0" lang="en-US" sz="2400" spc="-1" strike="noStrike">
                <a:solidFill>
                  <a:srgbClr val="000000"/>
                </a:solidFill>
                <a:latin typeface="OpenSymbol"/>
                <a:ea typeface="OpenSymbol"/>
              </a:rPr>
              <a:t>• </a:t>
            </a:r>
            <a:r>
              <a:rPr b="0" lang="en-US" sz="2400" spc="-1" strike="noStrike">
                <a:solidFill>
                  <a:srgbClr val="000000"/>
                </a:solidFill>
                <a:latin typeface="Times New Roman"/>
                <a:ea typeface="Times New Roman"/>
              </a:rPr>
              <a:t>Data is stored in the Seabird data format.</a:t>
            </a:r>
            <a:endParaRPr b="0" lang="en-US" sz="2400" spc="-1" strike="noStrike">
              <a:latin typeface="Arial"/>
            </a:endParaRPr>
          </a:p>
          <a:p>
            <a:pPr>
              <a:lnSpc>
                <a:spcPct val="100000"/>
              </a:lnSpc>
            </a:pPr>
            <a:endParaRPr b="0" lang="en-US" sz="2400" spc="-1" strike="noStrike">
              <a:latin typeface="Arial"/>
            </a:endParaRPr>
          </a:p>
        </p:txBody>
      </p:sp>
      <p:sp>
        <p:nvSpPr>
          <p:cNvPr id="183" name="CustomShape 4"/>
          <p:cNvSpPr/>
          <p:nvPr/>
        </p:nvSpPr>
        <p:spPr>
          <a:xfrm>
            <a:off x="273960" y="121320"/>
            <a:ext cx="7301520" cy="4867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3200" spc="-1" strike="noStrike">
                <a:solidFill>
                  <a:srgbClr val="ffffff"/>
                </a:solidFill>
                <a:latin typeface="Arial"/>
                <a:ea typeface="DejaVu Sans"/>
              </a:rPr>
              <a:t>Plankton Net Interface – What is it?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adcf7"/>
        </a:solidFill>
      </p:bgPr>
    </p:bg>
    <p:spTree>
      <p:nvGrpSpPr>
        <p:cNvPr id="1" name=""/>
        <p:cNvGrpSpPr/>
        <p:nvPr/>
      </p:nvGrpSpPr>
      <p:grpSpPr>
        <a:xfrm>
          <a:off x="0" y="0"/>
          <a:ext cx="0" cy="0"/>
          <a:chOff x="0" y="0"/>
          <a:chExt cx="0" cy="0"/>
        </a:xfrm>
      </p:grpSpPr>
      <p:sp>
        <p:nvSpPr>
          <p:cNvPr id="184" name="CustomShape 1"/>
          <p:cNvSpPr/>
          <p:nvPr/>
        </p:nvSpPr>
        <p:spPr>
          <a:xfrm>
            <a:off x="9145800" y="1463040"/>
            <a:ext cx="2462400" cy="542160"/>
          </a:xfrm>
          <a:prstGeom prst="rect">
            <a:avLst/>
          </a:prstGeom>
          <a:solidFill>
            <a:srgbClr val="18a303"/>
          </a:solidFill>
          <a:ln>
            <a:solidFill>
              <a:srgbClr val="3465a4"/>
            </a:solidFill>
          </a:ln>
        </p:spPr>
        <p:style>
          <a:lnRef idx="0"/>
          <a:fillRef idx="0"/>
          <a:effectRef idx="0"/>
          <a:fontRef idx="minor"/>
        </p:style>
      </p:sp>
      <p:sp>
        <p:nvSpPr>
          <p:cNvPr id="185" name="CustomShape 2"/>
          <p:cNvSpPr/>
          <p:nvPr/>
        </p:nvSpPr>
        <p:spPr>
          <a:xfrm>
            <a:off x="9235440" y="2103120"/>
            <a:ext cx="2462400" cy="542160"/>
          </a:xfrm>
          <a:prstGeom prst="rect">
            <a:avLst/>
          </a:prstGeom>
          <a:solidFill>
            <a:srgbClr val="18a303"/>
          </a:solidFill>
          <a:ln>
            <a:solidFill>
              <a:srgbClr val="3465a4"/>
            </a:solidFill>
          </a:ln>
        </p:spPr>
        <p:style>
          <a:lnRef idx="0"/>
          <a:fillRef idx="0"/>
          <a:effectRef idx="0"/>
          <a:fontRef idx="minor"/>
        </p:style>
      </p:sp>
      <p:sp>
        <p:nvSpPr>
          <p:cNvPr id="186" name="CustomShape 3"/>
          <p:cNvSpPr/>
          <p:nvPr/>
        </p:nvSpPr>
        <p:spPr>
          <a:xfrm>
            <a:off x="9235440" y="2743200"/>
            <a:ext cx="2462400" cy="542160"/>
          </a:xfrm>
          <a:prstGeom prst="rect">
            <a:avLst/>
          </a:prstGeom>
          <a:solidFill>
            <a:srgbClr val="18a303"/>
          </a:solidFill>
          <a:ln>
            <a:solidFill>
              <a:srgbClr val="3465a4"/>
            </a:solidFill>
          </a:ln>
        </p:spPr>
        <p:style>
          <a:lnRef idx="0"/>
          <a:fillRef idx="0"/>
          <a:effectRef idx="0"/>
          <a:fontRef idx="minor"/>
        </p:style>
      </p:sp>
      <p:sp>
        <p:nvSpPr>
          <p:cNvPr id="187" name="CustomShape 4"/>
          <p:cNvSpPr/>
          <p:nvPr/>
        </p:nvSpPr>
        <p:spPr>
          <a:xfrm>
            <a:off x="9235440" y="3840480"/>
            <a:ext cx="2462400" cy="542160"/>
          </a:xfrm>
          <a:prstGeom prst="rect">
            <a:avLst/>
          </a:prstGeom>
          <a:solidFill>
            <a:srgbClr val="18a303"/>
          </a:solidFill>
          <a:ln>
            <a:solidFill>
              <a:srgbClr val="3465a4"/>
            </a:solidFill>
          </a:ln>
        </p:spPr>
        <p:style>
          <a:lnRef idx="0"/>
          <a:fillRef idx="0"/>
          <a:effectRef idx="0"/>
          <a:fontRef idx="minor"/>
        </p:style>
      </p:sp>
      <p:sp>
        <p:nvSpPr>
          <p:cNvPr id="188" name="CustomShape 5"/>
          <p:cNvSpPr/>
          <p:nvPr/>
        </p:nvSpPr>
        <p:spPr>
          <a:xfrm>
            <a:off x="9235440" y="4480560"/>
            <a:ext cx="2462400" cy="542160"/>
          </a:xfrm>
          <a:prstGeom prst="rect">
            <a:avLst/>
          </a:prstGeom>
          <a:solidFill>
            <a:srgbClr val="18a303"/>
          </a:solidFill>
          <a:ln>
            <a:solidFill>
              <a:srgbClr val="3465a4"/>
            </a:solidFill>
          </a:ln>
        </p:spPr>
        <p:style>
          <a:lnRef idx="0"/>
          <a:fillRef idx="0"/>
          <a:effectRef idx="0"/>
          <a:fontRef idx="minor"/>
        </p:style>
      </p:sp>
      <p:sp>
        <p:nvSpPr>
          <p:cNvPr id="189" name="CustomShape 6"/>
          <p:cNvSpPr/>
          <p:nvPr/>
        </p:nvSpPr>
        <p:spPr>
          <a:xfrm>
            <a:off x="9235440" y="5120640"/>
            <a:ext cx="2462400" cy="542160"/>
          </a:xfrm>
          <a:prstGeom prst="rect">
            <a:avLst/>
          </a:prstGeom>
          <a:solidFill>
            <a:srgbClr val="18a303"/>
          </a:solidFill>
          <a:ln>
            <a:solidFill>
              <a:srgbClr val="3465a4"/>
            </a:solidFill>
          </a:ln>
        </p:spPr>
        <p:style>
          <a:lnRef idx="0"/>
          <a:fillRef idx="0"/>
          <a:effectRef idx="0"/>
          <a:fontRef idx="minor"/>
        </p:style>
      </p:sp>
      <p:sp>
        <p:nvSpPr>
          <p:cNvPr id="190" name="CustomShape 7"/>
          <p:cNvSpPr/>
          <p:nvPr/>
        </p:nvSpPr>
        <p:spPr>
          <a:xfrm>
            <a:off x="6583680" y="914400"/>
            <a:ext cx="1273680" cy="4931280"/>
          </a:xfrm>
          <a:prstGeom prst="rect">
            <a:avLst/>
          </a:prstGeom>
          <a:solidFill>
            <a:srgbClr val="18a303"/>
          </a:solidFill>
          <a:ln>
            <a:solidFill>
              <a:srgbClr val="3465a4"/>
            </a:solidFill>
          </a:ln>
        </p:spPr>
        <p:style>
          <a:lnRef idx="0"/>
          <a:fillRef idx="0"/>
          <a:effectRef idx="0"/>
          <a:fontRef idx="minor"/>
        </p:style>
      </p:sp>
      <p:sp>
        <p:nvSpPr>
          <p:cNvPr id="191" name="CustomShape 8"/>
          <p:cNvSpPr/>
          <p:nvPr/>
        </p:nvSpPr>
        <p:spPr>
          <a:xfrm>
            <a:off x="7855920" y="1737360"/>
            <a:ext cx="1373040" cy="84960"/>
          </a:xfrm>
          <a:custGeom>
            <a:avLst/>
            <a:gdLst/>
            <a:ahLst/>
            <a:rect l="l" t="t" r="r" b="b"/>
            <a:pathLst>
              <a:path w="3834" h="256">
                <a:moveTo>
                  <a:pt x="0" y="63"/>
                </a:moveTo>
                <a:lnTo>
                  <a:pt x="2874" y="63"/>
                </a:lnTo>
                <a:lnTo>
                  <a:pt x="2874" y="0"/>
                </a:lnTo>
                <a:lnTo>
                  <a:pt x="3833" y="127"/>
                </a:lnTo>
                <a:lnTo>
                  <a:pt x="2874" y="255"/>
                </a:lnTo>
                <a:lnTo>
                  <a:pt x="2874" y="191"/>
                </a:lnTo>
                <a:lnTo>
                  <a:pt x="0" y="191"/>
                </a:lnTo>
                <a:lnTo>
                  <a:pt x="0" y="63"/>
                </a:lnTo>
              </a:path>
            </a:pathLst>
          </a:custGeom>
          <a:solidFill>
            <a:srgbClr val="729fcf"/>
          </a:solidFill>
          <a:ln>
            <a:solidFill>
              <a:srgbClr val="3465a4"/>
            </a:solidFill>
          </a:ln>
        </p:spPr>
        <p:style>
          <a:lnRef idx="0"/>
          <a:fillRef idx="0"/>
          <a:effectRef idx="0"/>
          <a:fontRef idx="minor"/>
        </p:style>
      </p:sp>
      <p:sp>
        <p:nvSpPr>
          <p:cNvPr id="192" name="CustomShape 9"/>
          <p:cNvSpPr/>
          <p:nvPr/>
        </p:nvSpPr>
        <p:spPr>
          <a:xfrm>
            <a:off x="4114800" y="914400"/>
            <a:ext cx="1182240" cy="4931280"/>
          </a:xfrm>
          <a:prstGeom prst="rect">
            <a:avLst/>
          </a:prstGeom>
          <a:solidFill>
            <a:srgbClr val="1c99e0"/>
          </a:solidFill>
          <a:ln>
            <a:solidFill>
              <a:srgbClr val="3465a4"/>
            </a:solidFill>
          </a:ln>
        </p:spPr>
        <p:style>
          <a:lnRef idx="0"/>
          <a:fillRef idx="0"/>
          <a:effectRef idx="0"/>
          <a:fontRef idx="minor"/>
        </p:style>
      </p:sp>
      <p:sp>
        <p:nvSpPr>
          <p:cNvPr id="193" name="CustomShape 10"/>
          <p:cNvSpPr/>
          <p:nvPr/>
        </p:nvSpPr>
        <p:spPr>
          <a:xfrm>
            <a:off x="7863840" y="2377440"/>
            <a:ext cx="1365120" cy="84960"/>
          </a:xfrm>
          <a:custGeom>
            <a:avLst/>
            <a:gdLst/>
            <a:ahLst/>
            <a:rect l="l" t="t" r="r" b="b"/>
            <a:pathLst>
              <a:path w="3812" h="256">
                <a:moveTo>
                  <a:pt x="3811" y="63"/>
                </a:moveTo>
                <a:lnTo>
                  <a:pt x="952" y="63"/>
                </a:lnTo>
                <a:lnTo>
                  <a:pt x="952" y="0"/>
                </a:lnTo>
                <a:lnTo>
                  <a:pt x="0" y="127"/>
                </a:lnTo>
                <a:lnTo>
                  <a:pt x="952" y="255"/>
                </a:lnTo>
                <a:lnTo>
                  <a:pt x="952" y="191"/>
                </a:lnTo>
                <a:lnTo>
                  <a:pt x="3811" y="191"/>
                </a:lnTo>
                <a:lnTo>
                  <a:pt x="3811" y="63"/>
                </a:lnTo>
              </a:path>
            </a:pathLst>
          </a:custGeom>
          <a:solidFill>
            <a:srgbClr val="729fcf"/>
          </a:solidFill>
          <a:ln>
            <a:solidFill>
              <a:srgbClr val="3465a4"/>
            </a:solidFill>
          </a:ln>
        </p:spPr>
        <p:style>
          <a:lnRef idx="0"/>
          <a:fillRef idx="0"/>
          <a:effectRef idx="0"/>
          <a:fontRef idx="minor"/>
        </p:style>
      </p:sp>
      <p:sp>
        <p:nvSpPr>
          <p:cNvPr id="194" name="CustomShape 11"/>
          <p:cNvSpPr/>
          <p:nvPr/>
        </p:nvSpPr>
        <p:spPr>
          <a:xfrm>
            <a:off x="7863840" y="3017520"/>
            <a:ext cx="1365120" cy="84960"/>
          </a:xfrm>
          <a:custGeom>
            <a:avLst/>
            <a:gdLst/>
            <a:ahLst/>
            <a:rect l="l" t="t" r="r" b="b"/>
            <a:pathLst>
              <a:path w="3812" h="256">
                <a:moveTo>
                  <a:pt x="3811" y="63"/>
                </a:moveTo>
                <a:lnTo>
                  <a:pt x="952" y="63"/>
                </a:lnTo>
                <a:lnTo>
                  <a:pt x="952" y="0"/>
                </a:lnTo>
                <a:lnTo>
                  <a:pt x="0" y="127"/>
                </a:lnTo>
                <a:lnTo>
                  <a:pt x="952" y="255"/>
                </a:lnTo>
                <a:lnTo>
                  <a:pt x="952" y="191"/>
                </a:lnTo>
                <a:lnTo>
                  <a:pt x="3811" y="191"/>
                </a:lnTo>
                <a:lnTo>
                  <a:pt x="3811" y="63"/>
                </a:lnTo>
              </a:path>
            </a:pathLst>
          </a:custGeom>
          <a:solidFill>
            <a:srgbClr val="729fcf"/>
          </a:solidFill>
          <a:ln>
            <a:solidFill>
              <a:srgbClr val="3465a4"/>
            </a:solidFill>
          </a:ln>
        </p:spPr>
        <p:style>
          <a:lnRef idx="0"/>
          <a:fillRef idx="0"/>
          <a:effectRef idx="0"/>
          <a:fontRef idx="minor"/>
        </p:style>
      </p:sp>
      <p:sp>
        <p:nvSpPr>
          <p:cNvPr id="195" name="CustomShape 12"/>
          <p:cNvSpPr/>
          <p:nvPr/>
        </p:nvSpPr>
        <p:spPr>
          <a:xfrm>
            <a:off x="7855920" y="4114800"/>
            <a:ext cx="1373040" cy="84960"/>
          </a:xfrm>
          <a:custGeom>
            <a:avLst/>
            <a:gdLst/>
            <a:ahLst/>
            <a:rect l="l" t="t" r="r" b="b"/>
            <a:pathLst>
              <a:path w="3834" h="256">
                <a:moveTo>
                  <a:pt x="0" y="63"/>
                </a:moveTo>
                <a:lnTo>
                  <a:pt x="2874" y="63"/>
                </a:lnTo>
                <a:lnTo>
                  <a:pt x="2874" y="0"/>
                </a:lnTo>
                <a:lnTo>
                  <a:pt x="3833" y="127"/>
                </a:lnTo>
                <a:lnTo>
                  <a:pt x="2874" y="255"/>
                </a:lnTo>
                <a:lnTo>
                  <a:pt x="2874" y="191"/>
                </a:lnTo>
                <a:lnTo>
                  <a:pt x="0" y="191"/>
                </a:lnTo>
                <a:lnTo>
                  <a:pt x="0" y="63"/>
                </a:lnTo>
              </a:path>
            </a:pathLst>
          </a:custGeom>
          <a:solidFill>
            <a:srgbClr val="729fcf"/>
          </a:solidFill>
          <a:ln>
            <a:solidFill>
              <a:srgbClr val="3465a4"/>
            </a:solidFill>
          </a:ln>
        </p:spPr>
        <p:style>
          <a:lnRef idx="0"/>
          <a:fillRef idx="0"/>
          <a:effectRef idx="0"/>
          <a:fontRef idx="minor"/>
        </p:style>
      </p:sp>
      <p:sp>
        <p:nvSpPr>
          <p:cNvPr id="196" name="CustomShape 13"/>
          <p:cNvSpPr/>
          <p:nvPr/>
        </p:nvSpPr>
        <p:spPr>
          <a:xfrm>
            <a:off x="7863840" y="4754880"/>
            <a:ext cx="1365120" cy="84960"/>
          </a:xfrm>
          <a:custGeom>
            <a:avLst/>
            <a:gdLst/>
            <a:ahLst/>
            <a:rect l="l" t="t" r="r" b="b"/>
            <a:pathLst>
              <a:path w="3812" h="256">
                <a:moveTo>
                  <a:pt x="3811" y="63"/>
                </a:moveTo>
                <a:lnTo>
                  <a:pt x="952" y="63"/>
                </a:lnTo>
                <a:lnTo>
                  <a:pt x="952" y="0"/>
                </a:lnTo>
                <a:lnTo>
                  <a:pt x="0" y="127"/>
                </a:lnTo>
                <a:lnTo>
                  <a:pt x="952" y="255"/>
                </a:lnTo>
                <a:lnTo>
                  <a:pt x="952" y="191"/>
                </a:lnTo>
                <a:lnTo>
                  <a:pt x="3811" y="191"/>
                </a:lnTo>
                <a:lnTo>
                  <a:pt x="3811" y="63"/>
                </a:lnTo>
              </a:path>
            </a:pathLst>
          </a:custGeom>
          <a:solidFill>
            <a:srgbClr val="729fcf"/>
          </a:solidFill>
          <a:ln>
            <a:solidFill>
              <a:srgbClr val="3465a4"/>
            </a:solidFill>
          </a:ln>
        </p:spPr>
        <p:style>
          <a:lnRef idx="0"/>
          <a:fillRef idx="0"/>
          <a:effectRef idx="0"/>
          <a:fontRef idx="minor"/>
        </p:style>
      </p:sp>
      <p:sp>
        <p:nvSpPr>
          <p:cNvPr id="197" name="CustomShape 14"/>
          <p:cNvSpPr/>
          <p:nvPr/>
        </p:nvSpPr>
        <p:spPr>
          <a:xfrm>
            <a:off x="7863840" y="5303520"/>
            <a:ext cx="1365120" cy="84960"/>
          </a:xfrm>
          <a:custGeom>
            <a:avLst/>
            <a:gdLst/>
            <a:ahLst/>
            <a:rect l="l" t="t" r="r" b="b"/>
            <a:pathLst>
              <a:path w="3812" h="256">
                <a:moveTo>
                  <a:pt x="3811" y="63"/>
                </a:moveTo>
                <a:lnTo>
                  <a:pt x="952" y="63"/>
                </a:lnTo>
                <a:lnTo>
                  <a:pt x="952" y="0"/>
                </a:lnTo>
                <a:lnTo>
                  <a:pt x="0" y="127"/>
                </a:lnTo>
                <a:lnTo>
                  <a:pt x="952" y="255"/>
                </a:lnTo>
                <a:lnTo>
                  <a:pt x="952" y="191"/>
                </a:lnTo>
                <a:lnTo>
                  <a:pt x="3811" y="191"/>
                </a:lnTo>
                <a:lnTo>
                  <a:pt x="3811" y="63"/>
                </a:lnTo>
              </a:path>
            </a:pathLst>
          </a:custGeom>
          <a:solidFill>
            <a:srgbClr val="729fcf"/>
          </a:solidFill>
          <a:ln>
            <a:solidFill>
              <a:srgbClr val="3465a4"/>
            </a:solidFill>
          </a:ln>
        </p:spPr>
        <p:style>
          <a:lnRef idx="0"/>
          <a:fillRef idx="0"/>
          <a:effectRef idx="0"/>
          <a:fontRef idx="minor"/>
        </p:style>
      </p:sp>
      <p:sp>
        <p:nvSpPr>
          <p:cNvPr id="198" name="CustomShape 15"/>
          <p:cNvSpPr/>
          <p:nvPr/>
        </p:nvSpPr>
        <p:spPr>
          <a:xfrm>
            <a:off x="5303520" y="3017520"/>
            <a:ext cx="1273680" cy="176400"/>
          </a:xfrm>
          <a:custGeom>
            <a:avLst/>
            <a:gdLst/>
            <a:ahLst/>
            <a:rect l="l" t="t" r="r" b="b"/>
            <a:pathLst>
              <a:path w="3558" h="510">
                <a:moveTo>
                  <a:pt x="0" y="254"/>
                </a:moveTo>
                <a:lnTo>
                  <a:pt x="708" y="0"/>
                </a:lnTo>
                <a:lnTo>
                  <a:pt x="708" y="127"/>
                </a:lnTo>
                <a:lnTo>
                  <a:pt x="2848" y="127"/>
                </a:lnTo>
                <a:lnTo>
                  <a:pt x="2848" y="0"/>
                </a:lnTo>
                <a:lnTo>
                  <a:pt x="3557" y="254"/>
                </a:lnTo>
                <a:lnTo>
                  <a:pt x="2848" y="509"/>
                </a:lnTo>
                <a:lnTo>
                  <a:pt x="2848" y="381"/>
                </a:lnTo>
                <a:lnTo>
                  <a:pt x="708" y="381"/>
                </a:lnTo>
                <a:lnTo>
                  <a:pt x="708" y="509"/>
                </a:lnTo>
                <a:lnTo>
                  <a:pt x="0" y="254"/>
                </a:lnTo>
              </a:path>
            </a:pathLst>
          </a:custGeom>
          <a:solidFill>
            <a:srgbClr val="729fcf"/>
          </a:solidFill>
          <a:ln>
            <a:solidFill>
              <a:srgbClr val="3465a4"/>
            </a:solidFill>
          </a:ln>
        </p:spPr>
        <p:style>
          <a:lnRef idx="0"/>
          <a:fillRef idx="0"/>
          <a:effectRef idx="0"/>
          <a:fontRef idx="minor"/>
        </p:style>
      </p:sp>
      <p:sp>
        <p:nvSpPr>
          <p:cNvPr id="199" name="CustomShape 16"/>
          <p:cNvSpPr/>
          <p:nvPr/>
        </p:nvSpPr>
        <p:spPr>
          <a:xfrm>
            <a:off x="457200" y="2468880"/>
            <a:ext cx="2462400" cy="542160"/>
          </a:xfrm>
          <a:prstGeom prst="rect">
            <a:avLst/>
          </a:prstGeom>
          <a:solidFill>
            <a:srgbClr val="1c99e0"/>
          </a:solidFill>
          <a:ln>
            <a:solidFill>
              <a:srgbClr val="3465a4"/>
            </a:solidFill>
          </a:ln>
        </p:spPr>
        <p:style>
          <a:lnRef idx="0"/>
          <a:fillRef idx="0"/>
          <a:effectRef idx="0"/>
          <a:fontRef idx="minor"/>
        </p:style>
      </p:sp>
      <p:sp>
        <p:nvSpPr>
          <p:cNvPr id="200" name="CustomShape 17"/>
          <p:cNvSpPr/>
          <p:nvPr/>
        </p:nvSpPr>
        <p:spPr>
          <a:xfrm>
            <a:off x="457200" y="1828800"/>
            <a:ext cx="2462400" cy="542160"/>
          </a:xfrm>
          <a:prstGeom prst="rect">
            <a:avLst/>
          </a:prstGeom>
          <a:solidFill>
            <a:srgbClr val="1c99e0"/>
          </a:solidFill>
          <a:ln>
            <a:solidFill>
              <a:srgbClr val="3465a4"/>
            </a:solidFill>
          </a:ln>
        </p:spPr>
        <p:style>
          <a:lnRef idx="0"/>
          <a:fillRef idx="0"/>
          <a:effectRef idx="0"/>
          <a:fontRef idx="minor"/>
        </p:style>
      </p:sp>
      <p:sp>
        <p:nvSpPr>
          <p:cNvPr id="201" name="CustomShape 18"/>
          <p:cNvSpPr/>
          <p:nvPr/>
        </p:nvSpPr>
        <p:spPr>
          <a:xfrm>
            <a:off x="457200" y="4023360"/>
            <a:ext cx="2462400" cy="542160"/>
          </a:xfrm>
          <a:prstGeom prst="rect">
            <a:avLst/>
          </a:prstGeom>
          <a:solidFill>
            <a:srgbClr val="1c99e0"/>
          </a:solidFill>
          <a:ln>
            <a:solidFill>
              <a:srgbClr val="3465a4"/>
            </a:solidFill>
          </a:ln>
        </p:spPr>
        <p:style>
          <a:lnRef idx="0"/>
          <a:fillRef idx="0"/>
          <a:effectRef idx="0"/>
          <a:fontRef idx="minor"/>
        </p:style>
      </p:sp>
      <p:sp>
        <p:nvSpPr>
          <p:cNvPr id="202" name="CustomShape 19"/>
          <p:cNvSpPr/>
          <p:nvPr/>
        </p:nvSpPr>
        <p:spPr>
          <a:xfrm>
            <a:off x="457200" y="4663440"/>
            <a:ext cx="2462400" cy="542160"/>
          </a:xfrm>
          <a:prstGeom prst="rect">
            <a:avLst/>
          </a:prstGeom>
          <a:solidFill>
            <a:srgbClr val="1c99e0"/>
          </a:solidFill>
          <a:ln>
            <a:solidFill>
              <a:srgbClr val="3465a4"/>
            </a:solidFill>
          </a:ln>
        </p:spPr>
        <p:style>
          <a:lnRef idx="0"/>
          <a:fillRef idx="0"/>
          <a:effectRef idx="0"/>
          <a:fontRef idx="minor"/>
        </p:style>
      </p:sp>
      <p:sp>
        <p:nvSpPr>
          <p:cNvPr id="203" name="CustomShape 20"/>
          <p:cNvSpPr/>
          <p:nvPr/>
        </p:nvSpPr>
        <p:spPr>
          <a:xfrm>
            <a:off x="457200" y="5303520"/>
            <a:ext cx="2462400" cy="542160"/>
          </a:xfrm>
          <a:prstGeom prst="rect">
            <a:avLst/>
          </a:prstGeom>
          <a:solidFill>
            <a:srgbClr val="1c99e0"/>
          </a:solidFill>
          <a:ln>
            <a:solidFill>
              <a:srgbClr val="3465a4"/>
            </a:solidFill>
          </a:ln>
        </p:spPr>
        <p:style>
          <a:lnRef idx="0"/>
          <a:fillRef idx="0"/>
          <a:effectRef idx="0"/>
          <a:fontRef idx="minor"/>
        </p:style>
      </p:sp>
      <p:sp>
        <p:nvSpPr>
          <p:cNvPr id="204" name="CustomShape 21"/>
          <p:cNvSpPr/>
          <p:nvPr/>
        </p:nvSpPr>
        <p:spPr>
          <a:xfrm>
            <a:off x="457200" y="3383280"/>
            <a:ext cx="2462400" cy="542160"/>
          </a:xfrm>
          <a:prstGeom prst="rect">
            <a:avLst/>
          </a:prstGeom>
          <a:solidFill>
            <a:srgbClr val="18a303"/>
          </a:solidFill>
          <a:ln>
            <a:solidFill>
              <a:srgbClr val="3465a4"/>
            </a:solidFill>
          </a:ln>
        </p:spPr>
        <p:style>
          <a:lnRef idx="0"/>
          <a:fillRef idx="0"/>
          <a:effectRef idx="0"/>
          <a:fontRef idx="minor"/>
        </p:style>
      </p:sp>
      <p:sp>
        <p:nvSpPr>
          <p:cNvPr id="205" name="CustomShape 22"/>
          <p:cNvSpPr/>
          <p:nvPr/>
        </p:nvSpPr>
        <p:spPr>
          <a:xfrm>
            <a:off x="365760" y="144360"/>
            <a:ext cx="50227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ff"/>
                </a:solidFill>
                <a:latin typeface="Arial"/>
                <a:ea typeface="DejaVu Sans"/>
              </a:rPr>
              <a:t>PKI SYSTEM BLOCK DIAGRAM</a:t>
            </a:r>
            <a:endParaRPr b="0" lang="en-US" sz="2400" spc="-1" strike="noStrike">
              <a:latin typeface="Arial"/>
            </a:endParaRPr>
          </a:p>
        </p:txBody>
      </p:sp>
      <p:sp>
        <p:nvSpPr>
          <p:cNvPr id="206" name="CustomShape 23"/>
          <p:cNvSpPr/>
          <p:nvPr/>
        </p:nvSpPr>
        <p:spPr>
          <a:xfrm>
            <a:off x="548640" y="3494160"/>
            <a:ext cx="23727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NET ANGLE UNIT</a:t>
            </a:r>
            <a:endParaRPr b="0" lang="en-US" sz="1800" spc="-1" strike="noStrike">
              <a:latin typeface="Arial"/>
            </a:endParaRPr>
          </a:p>
        </p:txBody>
      </p:sp>
      <p:sp>
        <p:nvSpPr>
          <p:cNvPr id="207" name="CustomShape 24"/>
          <p:cNvSpPr/>
          <p:nvPr/>
        </p:nvSpPr>
        <p:spPr>
          <a:xfrm>
            <a:off x="553320" y="1939680"/>
            <a:ext cx="22766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TEMPERATURE</a:t>
            </a:r>
            <a:endParaRPr b="0" lang="en-US" sz="1800" spc="-1" strike="noStrike">
              <a:latin typeface="Arial"/>
            </a:endParaRPr>
          </a:p>
        </p:txBody>
      </p:sp>
      <p:sp>
        <p:nvSpPr>
          <p:cNvPr id="208" name="CustomShape 25"/>
          <p:cNvSpPr/>
          <p:nvPr/>
        </p:nvSpPr>
        <p:spPr>
          <a:xfrm>
            <a:off x="548640" y="2560320"/>
            <a:ext cx="22813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CONDUCTIVITY</a:t>
            </a:r>
            <a:endParaRPr b="0" lang="en-US" sz="1800" spc="-1" strike="noStrike">
              <a:latin typeface="Arial"/>
            </a:endParaRPr>
          </a:p>
        </p:txBody>
      </p:sp>
      <p:sp>
        <p:nvSpPr>
          <p:cNvPr id="209" name="CustomShape 26"/>
          <p:cNvSpPr/>
          <p:nvPr/>
        </p:nvSpPr>
        <p:spPr>
          <a:xfrm>
            <a:off x="386640" y="4106520"/>
            <a:ext cx="26708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TRANSMISSOMETER</a:t>
            </a:r>
            <a:endParaRPr b="0" lang="en-US" sz="1800" spc="-1" strike="noStrike">
              <a:latin typeface="Arial"/>
            </a:endParaRPr>
          </a:p>
        </p:txBody>
      </p:sp>
      <p:sp>
        <p:nvSpPr>
          <p:cNvPr id="210" name="CustomShape 27"/>
          <p:cNvSpPr/>
          <p:nvPr/>
        </p:nvSpPr>
        <p:spPr>
          <a:xfrm>
            <a:off x="457200" y="4754880"/>
            <a:ext cx="24624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FLUOROMETER</a:t>
            </a:r>
            <a:endParaRPr b="0" lang="en-US" sz="1800" spc="-1" strike="noStrike">
              <a:latin typeface="Arial"/>
            </a:endParaRPr>
          </a:p>
        </p:txBody>
      </p:sp>
      <p:sp>
        <p:nvSpPr>
          <p:cNvPr id="211" name="CustomShape 28"/>
          <p:cNvSpPr/>
          <p:nvPr/>
        </p:nvSpPr>
        <p:spPr>
          <a:xfrm>
            <a:off x="457200" y="5305320"/>
            <a:ext cx="22813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OXYGEN</a:t>
            </a:r>
            <a:endParaRPr b="0" lang="en-US" sz="1800" spc="-1" strike="noStrike">
              <a:latin typeface="Arial"/>
            </a:endParaRPr>
          </a:p>
        </p:txBody>
      </p:sp>
      <p:sp>
        <p:nvSpPr>
          <p:cNvPr id="212" name="CustomShape 29"/>
          <p:cNvSpPr/>
          <p:nvPr/>
        </p:nvSpPr>
        <p:spPr>
          <a:xfrm>
            <a:off x="9418320" y="1573920"/>
            <a:ext cx="20070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MOTOR 1</a:t>
            </a:r>
            <a:endParaRPr b="0" lang="en-US" sz="1800" spc="-1" strike="noStrike">
              <a:latin typeface="Arial"/>
            </a:endParaRPr>
          </a:p>
        </p:txBody>
      </p:sp>
      <p:sp>
        <p:nvSpPr>
          <p:cNvPr id="213" name="CustomShape 30"/>
          <p:cNvSpPr/>
          <p:nvPr/>
        </p:nvSpPr>
        <p:spPr>
          <a:xfrm>
            <a:off x="9374760" y="2214000"/>
            <a:ext cx="22334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FLOWMETER 1</a:t>
            </a:r>
            <a:endParaRPr b="0" lang="en-US" sz="1800" spc="-1" strike="noStrike">
              <a:latin typeface="Arial"/>
            </a:endParaRPr>
          </a:p>
        </p:txBody>
      </p:sp>
      <p:sp>
        <p:nvSpPr>
          <p:cNvPr id="214" name="CustomShape 31"/>
          <p:cNvSpPr/>
          <p:nvPr/>
        </p:nvSpPr>
        <p:spPr>
          <a:xfrm>
            <a:off x="9418320" y="2835720"/>
            <a:ext cx="19155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RSP 1</a:t>
            </a:r>
            <a:endParaRPr b="0" lang="en-US" sz="1800" spc="-1" strike="noStrike">
              <a:latin typeface="Arial"/>
            </a:endParaRPr>
          </a:p>
        </p:txBody>
      </p:sp>
      <p:sp>
        <p:nvSpPr>
          <p:cNvPr id="215" name="CustomShape 32"/>
          <p:cNvSpPr/>
          <p:nvPr/>
        </p:nvSpPr>
        <p:spPr>
          <a:xfrm>
            <a:off x="9418320" y="3933000"/>
            <a:ext cx="20070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MOTOR 2</a:t>
            </a:r>
            <a:endParaRPr b="0" lang="en-US" sz="1800" spc="-1" strike="noStrike">
              <a:latin typeface="Arial"/>
            </a:endParaRPr>
          </a:p>
        </p:txBody>
      </p:sp>
      <p:sp>
        <p:nvSpPr>
          <p:cNvPr id="216" name="CustomShape 33"/>
          <p:cNvSpPr/>
          <p:nvPr/>
        </p:nvSpPr>
        <p:spPr>
          <a:xfrm>
            <a:off x="9374760" y="4572000"/>
            <a:ext cx="23230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FLOWMETER 2</a:t>
            </a:r>
            <a:endParaRPr b="0" lang="en-US" sz="1800" spc="-1" strike="noStrike">
              <a:latin typeface="Arial"/>
            </a:endParaRPr>
          </a:p>
        </p:txBody>
      </p:sp>
      <p:sp>
        <p:nvSpPr>
          <p:cNvPr id="217" name="CustomShape 34"/>
          <p:cNvSpPr/>
          <p:nvPr/>
        </p:nvSpPr>
        <p:spPr>
          <a:xfrm>
            <a:off x="9326880" y="5212080"/>
            <a:ext cx="19155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RSP 2</a:t>
            </a:r>
            <a:endParaRPr b="0" lang="en-US" sz="1800" spc="-1" strike="noStrike">
              <a:latin typeface="Arial"/>
            </a:endParaRPr>
          </a:p>
        </p:txBody>
      </p:sp>
      <p:sp>
        <p:nvSpPr>
          <p:cNvPr id="218" name="CustomShape 35"/>
          <p:cNvSpPr/>
          <p:nvPr/>
        </p:nvSpPr>
        <p:spPr>
          <a:xfrm>
            <a:off x="4023360" y="1336320"/>
            <a:ext cx="1366920" cy="912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ffffff"/>
                </a:solidFill>
                <a:latin typeface="Arial"/>
                <a:ea typeface="DejaVu Sans"/>
              </a:rPr>
              <a:t>SEABIRD</a:t>
            </a:r>
            <a:endParaRPr b="0" lang="en-US" sz="1800" spc="-1" strike="noStrike">
              <a:latin typeface="Arial"/>
            </a:endParaRPr>
          </a:p>
          <a:p>
            <a:pPr algn="ctr">
              <a:lnSpc>
                <a:spcPct val="100000"/>
              </a:lnSpc>
            </a:pPr>
            <a:r>
              <a:rPr b="0" lang="en-US" sz="1800" spc="-1" strike="noStrike">
                <a:solidFill>
                  <a:srgbClr val="ffffff"/>
                </a:solidFill>
                <a:latin typeface="Arial"/>
                <a:ea typeface="DejaVu Sans"/>
              </a:rPr>
              <a:t>SBE9Plus</a:t>
            </a:r>
            <a:endParaRPr b="0" lang="en-US" sz="1800" spc="-1" strike="noStrike">
              <a:latin typeface="Arial"/>
            </a:endParaRPr>
          </a:p>
          <a:p>
            <a:pPr algn="ctr">
              <a:lnSpc>
                <a:spcPct val="100000"/>
              </a:lnSpc>
            </a:pPr>
            <a:r>
              <a:rPr b="0" lang="en-US" sz="1800" spc="-1" strike="noStrike">
                <a:solidFill>
                  <a:srgbClr val="ffffff"/>
                </a:solidFill>
                <a:latin typeface="Arial"/>
                <a:ea typeface="DejaVu Sans"/>
              </a:rPr>
              <a:t>CTD</a:t>
            </a:r>
            <a:endParaRPr b="0" lang="en-US" sz="1800" spc="-1" strike="noStrike">
              <a:latin typeface="Arial"/>
            </a:endParaRPr>
          </a:p>
        </p:txBody>
      </p:sp>
      <p:sp>
        <p:nvSpPr>
          <p:cNvPr id="219" name="CustomShape 36"/>
          <p:cNvSpPr/>
          <p:nvPr/>
        </p:nvSpPr>
        <p:spPr>
          <a:xfrm>
            <a:off x="6492240" y="988920"/>
            <a:ext cx="1548000" cy="912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ffffff"/>
                </a:solidFill>
                <a:latin typeface="Arial"/>
                <a:ea typeface="DejaVu Sans"/>
              </a:rPr>
              <a:t>NET</a:t>
            </a:r>
            <a:endParaRPr b="0" lang="en-US" sz="1800" spc="-1" strike="noStrike">
              <a:latin typeface="Arial"/>
            </a:endParaRPr>
          </a:p>
          <a:p>
            <a:pPr algn="ctr">
              <a:lnSpc>
                <a:spcPct val="100000"/>
              </a:lnSpc>
            </a:pPr>
            <a:r>
              <a:rPr b="0" lang="en-US" sz="1800" spc="-1" strike="noStrike">
                <a:solidFill>
                  <a:srgbClr val="ffffff"/>
                </a:solidFill>
                <a:latin typeface="Arial"/>
                <a:ea typeface="DejaVu Sans"/>
              </a:rPr>
              <a:t>PLANKTON</a:t>
            </a:r>
            <a:endParaRPr b="0" lang="en-US" sz="1800" spc="-1" strike="noStrike">
              <a:latin typeface="Arial"/>
            </a:endParaRPr>
          </a:p>
          <a:p>
            <a:pPr algn="ctr">
              <a:lnSpc>
                <a:spcPct val="100000"/>
              </a:lnSpc>
            </a:pPr>
            <a:r>
              <a:rPr b="0" lang="en-US" sz="1800" spc="-1" strike="noStrike">
                <a:solidFill>
                  <a:srgbClr val="ffffff"/>
                </a:solidFill>
                <a:latin typeface="Arial"/>
                <a:ea typeface="DejaVu Sans"/>
              </a:rPr>
              <a:t>INTERFACE</a:t>
            </a:r>
            <a:endParaRPr b="0" lang="en-US" sz="1800" spc="-1" strike="noStrike">
              <a:latin typeface="Arial"/>
            </a:endParaRPr>
          </a:p>
        </p:txBody>
      </p:sp>
      <p:sp>
        <p:nvSpPr>
          <p:cNvPr id="220" name="CustomShape 37"/>
          <p:cNvSpPr/>
          <p:nvPr/>
        </p:nvSpPr>
        <p:spPr>
          <a:xfrm>
            <a:off x="4114800" y="3494160"/>
            <a:ext cx="11822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AUX1</a:t>
            </a:r>
            <a:endParaRPr b="0" lang="en-US" sz="1800" spc="-1" strike="noStrike">
              <a:latin typeface="Arial"/>
            </a:endParaRPr>
          </a:p>
        </p:txBody>
      </p:sp>
      <p:sp>
        <p:nvSpPr>
          <p:cNvPr id="221" name="CustomShape 38"/>
          <p:cNvSpPr/>
          <p:nvPr/>
        </p:nvSpPr>
        <p:spPr>
          <a:xfrm>
            <a:off x="4122720" y="4124160"/>
            <a:ext cx="10846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AUX2</a:t>
            </a:r>
            <a:endParaRPr b="0" lang="en-US" sz="1800" spc="-1" strike="noStrike">
              <a:latin typeface="Arial"/>
            </a:endParaRPr>
          </a:p>
        </p:txBody>
      </p:sp>
      <p:sp>
        <p:nvSpPr>
          <p:cNvPr id="222" name="CustomShape 39"/>
          <p:cNvSpPr/>
          <p:nvPr/>
        </p:nvSpPr>
        <p:spPr>
          <a:xfrm>
            <a:off x="4114800" y="4774320"/>
            <a:ext cx="10926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AUX3</a:t>
            </a:r>
            <a:endParaRPr b="0" lang="en-US" sz="1800" spc="-1" strike="noStrike">
              <a:latin typeface="Arial"/>
            </a:endParaRPr>
          </a:p>
        </p:txBody>
      </p:sp>
      <p:sp>
        <p:nvSpPr>
          <p:cNvPr id="223" name="CustomShape 40"/>
          <p:cNvSpPr/>
          <p:nvPr/>
        </p:nvSpPr>
        <p:spPr>
          <a:xfrm>
            <a:off x="4114800" y="5322960"/>
            <a:ext cx="11840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AUX4</a:t>
            </a:r>
            <a:endParaRPr b="0" lang="en-US" sz="1800" spc="-1" strike="noStrike">
              <a:latin typeface="Arial"/>
            </a:endParaRPr>
          </a:p>
        </p:txBody>
      </p:sp>
      <p:sp>
        <p:nvSpPr>
          <p:cNvPr id="224" name="CustomShape 41"/>
          <p:cNvSpPr/>
          <p:nvPr/>
        </p:nvSpPr>
        <p:spPr>
          <a:xfrm>
            <a:off x="4114800" y="2945520"/>
            <a:ext cx="11883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MODEM</a:t>
            </a:r>
            <a:endParaRPr b="0" lang="en-US" sz="1800" spc="-1" strike="noStrike">
              <a:latin typeface="Arial"/>
            </a:endParaRPr>
          </a:p>
        </p:txBody>
      </p:sp>
      <p:sp>
        <p:nvSpPr>
          <p:cNvPr id="225" name="CustomShape 42"/>
          <p:cNvSpPr/>
          <p:nvPr/>
        </p:nvSpPr>
        <p:spPr>
          <a:xfrm>
            <a:off x="6624000" y="2945520"/>
            <a:ext cx="12333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MODEM</a:t>
            </a:r>
            <a:endParaRPr b="0" lang="en-US" sz="1800" spc="-1" strike="noStrike">
              <a:latin typeface="Arial"/>
            </a:endParaRPr>
          </a:p>
        </p:txBody>
      </p:sp>
      <p:sp>
        <p:nvSpPr>
          <p:cNvPr id="226" name="CustomShape 43"/>
          <p:cNvSpPr/>
          <p:nvPr/>
        </p:nvSpPr>
        <p:spPr>
          <a:xfrm>
            <a:off x="2934360" y="365148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27" name="CustomShape 44"/>
          <p:cNvSpPr/>
          <p:nvPr/>
        </p:nvSpPr>
        <p:spPr>
          <a:xfrm>
            <a:off x="2934000" y="429768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28" name="CustomShape 45"/>
          <p:cNvSpPr/>
          <p:nvPr/>
        </p:nvSpPr>
        <p:spPr>
          <a:xfrm>
            <a:off x="2926080" y="548640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29" name="CustomShape 46"/>
          <p:cNvSpPr/>
          <p:nvPr/>
        </p:nvSpPr>
        <p:spPr>
          <a:xfrm>
            <a:off x="2926080" y="493776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30" name="CustomShape 47"/>
          <p:cNvSpPr/>
          <p:nvPr/>
        </p:nvSpPr>
        <p:spPr>
          <a:xfrm>
            <a:off x="2926080" y="274320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31" name="CustomShape 48"/>
          <p:cNvSpPr/>
          <p:nvPr/>
        </p:nvSpPr>
        <p:spPr>
          <a:xfrm>
            <a:off x="2926080" y="2103120"/>
            <a:ext cx="1182240" cy="84960"/>
          </a:xfrm>
          <a:custGeom>
            <a:avLst/>
            <a:gdLst/>
            <a:ahLst/>
            <a:rect l="l" t="t" r="r" b="b"/>
            <a:pathLst>
              <a:path w="3304" h="256">
                <a:moveTo>
                  <a:pt x="0" y="63"/>
                </a:moveTo>
                <a:lnTo>
                  <a:pt x="2477" y="63"/>
                </a:lnTo>
                <a:lnTo>
                  <a:pt x="2477" y="0"/>
                </a:lnTo>
                <a:lnTo>
                  <a:pt x="3303" y="127"/>
                </a:lnTo>
                <a:lnTo>
                  <a:pt x="2477" y="255"/>
                </a:lnTo>
                <a:lnTo>
                  <a:pt x="2477" y="191"/>
                </a:lnTo>
                <a:lnTo>
                  <a:pt x="0" y="191"/>
                </a:lnTo>
                <a:lnTo>
                  <a:pt x="0" y="63"/>
                </a:lnTo>
              </a:path>
            </a:pathLst>
          </a:custGeom>
          <a:solidFill>
            <a:srgbClr val="729fcf"/>
          </a:solidFill>
          <a:ln>
            <a:solidFill>
              <a:srgbClr val="3465a4"/>
            </a:solidFill>
          </a:ln>
        </p:spPr>
        <p:style>
          <a:lnRef idx="0"/>
          <a:fillRef idx="0"/>
          <a:effectRef idx="0"/>
          <a:fontRef idx="minor"/>
        </p:style>
      </p:sp>
      <p:sp>
        <p:nvSpPr>
          <p:cNvPr id="232" name="CustomShape 49"/>
          <p:cNvSpPr/>
          <p:nvPr/>
        </p:nvSpPr>
        <p:spPr>
          <a:xfrm>
            <a:off x="1828800" y="1188720"/>
            <a:ext cx="2279520" cy="176400"/>
          </a:xfrm>
          <a:custGeom>
            <a:avLst/>
            <a:gdLst/>
            <a:ahLst/>
            <a:rect l="l" t="t" r="r" b="b"/>
            <a:pathLst>
              <a:path w="6352" h="510">
                <a:moveTo>
                  <a:pt x="6351" y="127"/>
                </a:moveTo>
                <a:lnTo>
                  <a:pt x="1587" y="127"/>
                </a:lnTo>
                <a:lnTo>
                  <a:pt x="1587" y="0"/>
                </a:lnTo>
                <a:lnTo>
                  <a:pt x="0" y="254"/>
                </a:lnTo>
                <a:lnTo>
                  <a:pt x="1587" y="509"/>
                </a:lnTo>
                <a:lnTo>
                  <a:pt x="1587" y="381"/>
                </a:lnTo>
                <a:lnTo>
                  <a:pt x="6351" y="381"/>
                </a:lnTo>
                <a:lnTo>
                  <a:pt x="6351" y="127"/>
                </a:lnTo>
              </a:path>
            </a:pathLst>
          </a:custGeom>
          <a:solidFill>
            <a:srgbClr val="729fcf"/>
          </a:solidFill>
          <a:ln>
            <a:solidFill>
              <a:srgbClr val="3465a4"/>
            </a:solidFill>
          </a:ln>
        </p:spPr>
        <p:style>
          <a:lnRef idx="0"/>
          <a:fillRef idx="0"/>
          <a:effectRef idx="0"/>
          <a:fontRef idx="minor"/>
        </p:style>
      </p:sp>
      <p:sp>
        <p:nvSpPr>
          <p:cNvPr id="233" name="CustomShape 50"/>
          <p:cNvSpPr/>
          <p:nvPr/>
        </p:nvSpPr>
        <p:spPr>
          <a:xfrm>
            <a:off x="299160" y="1116720"/>
            <a:ext cx="143172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SEA CABLE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365760" y="1188720"/>
            <a:ext cx="10780200" cy="4387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The idea of being able to use a SBE9Plus CTD on the Mocness has been </a:t>
            </a:r>
            <a:endParaRPr b="0" lang="en-US" sz="2400" spc="-1" strike="noStrike">
              <a:latin typeface="Arial"/>
            </a:endParaRPr>
          </a:p>
          <a:p>
            <a:pPr>
              <a:lnSpc>
                <a:spcPct val="100000"/>
              </a:lnSpc>
            </a:pPr>
            <a:r>
              <a:rPr b="0" lang="en-US" sz="2400" spc="-1" strike="noStrike">
                <a:solidFill>
                  <a:srgbClr val="000000"/>
                </a:solidFill>
                <a:latin typeface="Arial"/>
                <a:ea typeface="DejaVu Sans"/>
              </a:rPr>
              <a:t>around for many years.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In 2015, development began on the software and hardware. An early prototype was completed.</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April 2016 - The prototype was tested on a cruise on the R/V Oceanus and used again on the R/V Sikuliaq in January/February 2017. The reports that came back from these cruises were positive overall but reported that there were a few issues with the software. The detailed information that they sent proved instrumental in helping to fix these issues.</a:t>
            </a:r>
            <a:endParaRPr b="0" lang="en-US" sz="2400" spc="-1" strike="noStrike">
              <a:latin typeface="Arial"/>
            </a:endParaRPr>
          </a:p>
          <a:p>
            <a:pPr>
              <a:lnSpc>
                <a:spcPct val="100000"/>
              </a:lnSpc>
            </a:pPr>
            <a:r>
              <a:rPr b="0" lang="en-US" sz="1800" spc="-1" strike="noStrike">
                <a:solidFill>
                  <a:srgbClr val="000000"/>
                </a:solidFill>
                <a:latin typeface="Arial"/>
                <a:ea typeface="DejaVu Sans"/>
              </a:rPr>
              <a:t> </a:t>
            </a:r>
            <a:endParaRPr b="0" lang="en-US" sz="1800" spc="-1" strike="noStrike">
              <a:latin typeface="Arial"/>
            </a:endParaRPr>
          </a:p>
        </p:txBody>
      </p:sp>
      <p:sp>
        <p:nvSpPr>
          <p:cNvPr id="235" name="CustomShape 2"/>
          <p:cNvSpPr/>
          <p:nvPr/>
        </p:nvSpPr>
        <p:spPr>
          <a:xfrm>
            <a:off x="570960" y="124200"/>
            <a:ext cx="426852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ffffff"/>
                </a:solidFill>
                <a:latin typeface="Arial"/>
                <a:ea typeface="DejaVu Sans"/>
              </a:rPr>
              <a:t>Development Timeline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457200" y="182880"/>
            <a:ext cx="529668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ffffff"/>
                </a:solidFill>
                <a:latin typeface="Arial"/>
                <a:ea typeface="DejaVu Sans"/>
              </a:rPr>
              <a:t>Early Development Timeline</a:t>
            </a:r>
            <a:endParaRPr b="0" lang="en-US" sz="2600" spc="-1" strike="noStrike">
              <a:latin typeface="Arial"/>
            </a:endParaRPr>
          </a:p>
        </p:txBody>
      </p:sp>
      <p:sp>
        <p:nvSpPr>
          <p:cNvPr id="237" name="CustomShape 2"/>
          <p:cNvSpPr/>
          <p:nvPr/>
        </p:nvSpPr>
        <p:spPr>
          <a:xfrm>
            <a:off x="419760" y="1737360"/>
            <a:ext cx="6643440" cy="338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In 2017, NSF granted funding to allow for the</a:t>
            </a:r>
            <a:endParaRPr b="0" lang="en-US" sz="2400" spc="-1" strike="noStrike">
              <a:latin typeface="Arial"/>
            </a:endParaRPr>
          </a:p>
          <a:p>
            <a:pPr>
              <a:lnSpc>
                <a:spcPct val="100000"/>
              </a:lnSpc>
            </a:pPr>
            <a:r>
              <a:rPr b="0" lang="en-US" sz="2400" spc="-1" strike="noStrike">
                <a:solidFill>
                  <a:srgbClr val="000000"/>
                </a:solidFill>
                <a:latin typeface="Arial"/>
                <a:ea typeface="DejaVu Sans"/>
              </a:rPr>
              <a:t>fabrication of new PKI and net angle units to be </a:t>
            </a:r>
            <a:endParaRPr b="0" lang="en-US" sz="2400" spc="-1" strike="noStrike">
              <a:latin typeface="Arial"/>
            </a:endParaRPr>
          </a:p>
          <a:p>
            <a:pPr>
              <a:lnSpc>
                <a:spcPct val="100000"/>
              </a:lnSpc>
            </a:pPr>
            <a:r>
              <a:rPr b="0" lang="en-US" sz="2400" spc="-1" strike="noStrike">
                <a:solidFill>
                  <a:srgbClr val="000000"/>
                </a:solidFill>
                <a:latin typeface="Arial"/>
                <a:ea typeface="DejaVu Sans"/>
              </a:rPr>
              <a:t>distributed to six UNOLS institutions.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The cases were made out of 7075 Aluminum</a:t>
            </a:r>
            <a:endParaRPr b="0" lang="en-US" sz="2400" spc="-1" strike="noStrike">
              <a:latin typeface="Arial"/>
            </a:endParaRPr>
          </a:p>
          <a:p>
            <a:pPr>
              <a:lnSpc>
                <a:spcPct val="100000"/>
              </a:lnSpc>
            </a:pPr>
            <a:r>
              <a:rPr b="0" lang="en-US" sz="2400" spc="-1" strike="noStrike">
                <a:solidFill>
                  <a:srgbClr val="000000"/>
                </a:solidFill>
                <a:latin typeface="Arial"/>
                <a:ea typeface="DejaVu Sans"/>
              </a:rPr>
              <a:t>And Black anodized.</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These units were built and shipped out in late</a:t>
            </a:r>
            <a:endParaRPr b="0" lang="en-US" sz="2400" spc="-1" strike="noStrike">
              <a:latin typeface="Arial"/>
            </a:endParaRPr>
          </a:p>
          <a:p>
            <a:pPr>
              <a:lnSpc>
                <a:spcPct val="100000"/>
              </a:lnSpc>
            </a:pPr>
            <a:r>
              <a:rPr b="0" lang="en-US" sz="2400" spc="-1" strike="noStrike">
                <a:solidFill>
                  <a:srgbClr val="000000"/>
                </a:solidFill>
                <a:latin typeface="Arial"/>
                <a:ea typeface="DejaVu Sans"/>
              </a:rPr>
              <a:t>2017 and early 2018. </a:t>
            </a:r>
            <a:endParaRPr b="0" lang="en-US" sz="2400" spc="-1" strike="noStrike">
              <a:latin typeface="Arial"/>
            </a:endParaRPr>
          </a:p>
        </p:txBody>
      </p:sp>
      <p:pic>
        <p:nvPicPr>
          <p:cNvPr id="238" name="" descr=""/>
          <p:cNvPicPr/>
          <p:nvPr/>
        </p:nvPicPr>
        <p:blipFill>
          <a:blip r:embed="rId1"/>
          <a:stretch/>
        </p:blipFill>
        <p:spPr>
          <a:xfrm>
            <a:off x="7284600" y="1737360"/>
            <a:ext cx="3026160" cy="4544280"/>
          </a:xfrm>
          <a:prstGeom prst="rect">
            <a:avLst/>
          </a:prstGeom>
          <a:ln>
            <a:noFill/>
          </a:ln>
        </p:spPr>
      </p:pic>
      <p:sp>
        <p:nvSpPr>
          <p:cNvPr id="239" name="CustomShape 3"/>
          <p:cNvSpPr/>
          <p:nvPr/>
        </p:nvSpPr>
        <p:spPr>
          <a:xfrm>
            <a:off x="10396800" y="5195160"/>
            <a:ext cx="166356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Net Angle Unit</a:t>
            </a:r>
            <a:endParaRPr b="0" lang="en-US" sz="1800" spc="-1" strike="noStrike">
              <a:latin typeface="Arial"/>
            </a:endParaRPr>
          </a:p>
          <a:p>
            <a:pPr>
              <a:lnSpc>
                <a:spcPct val="100000"/>
              </a:lnSpc>
            </a:pPr>
            <a:r>
              <a:rPr b="0" lang="en-US" sz="1800" spc="-1" strike="noStrike">
                <a:solidFill>
                  <a:srgbClr val="000000"/>
                </a:solidFill>
                <a:latin typeface="Arial"/>
                <a:ea typeface="DejaVu Sans"/>
              </a:rPr>
              <a:t>5.0” L</a:t>
            </a:r>
            <a:endParaRPr b="0" lang="en-US" sz="1800" spc="-1" strike="noStrike">
              <a:latin typeface="Arial"/>
            </a:endParaRPr>
          </a:p>
          <a:p>
            <a:pPr>
              <a:lnSpc>
                <a:spcPct val="100000"/>
              </a:lnSpc>
            </a:pPr>
            <a:r>
              <a:rPr b="0" lang="en-US" sz="1800" spc="-1" strike="noStrike">
                <a:solidFill>
                  <a:srgbClr val="000000"/>
                </a:solidFill>
                <a:latin typeface="Arial"/>
                <a:ea typeface="DejaVu Sans"/>
              </a:rPr>
              <a:t>4.0” W</a:t>
            </a:r>
            <a:endParaRPr b="0" lang="en-US" sz="1800" spc="-1" strike="noStrike">
              <a:latin typeface="Arial"/>
            </a:endParaRPr>
          </a:p>
          <a:p>
            <a:pPr>
              <a:lnSpc>
                <a:spcPct val="100000"/>
              </a:lnSpc>
            </a:pPr>
            <a:r>
              <a:rPr b="0" lang="en-US" sz="1800" spc="-1" strike="noStrike">
                <a:solidFill>
                  <a:srgbClr val="000000"/>
                </a:solidFill>
                <a:latin typeface="Arial"/>
                <a:ea typeface="DejaVu Sans"/>
              </a:rPr>
              <a:t>5.5 Lbs</a:t>
            </a:r>
            <a:endParaRPr b="0" lang="en-US" sz="1800" spc="-1" strike="noStrike">
              <a:latin typeface="Arial"/>
            </a:endParaRPr>
          </a:p>
        </p:txBody>
      </p:sp>
      <p:sp>
        <p:nvSpPr>
          <p:cNvPr id="240" name="CustomShape 4"/>
          <p:cNvSpPr/>
          <p:nvPr/>
        </p:nvSpPr>
        <p:spPr>
          <a:xfrm>
            <a:off x="5943600" y="5120640"/>
            <a:ext cx="127044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PKI Unit</a:t>
            </a:r>
            <a:endParaRPr b="0" lang="en-US" sz="1800" spc="-1" strike="noStrike">
              <a:latin typeface="Arial"/>
            </a:endParaRPr>
          </a:p>
          <a:p>
            <a:pPr>
              <a:lnSpc>
                <a:spcPct val="100000"/>
              </a:lnSpc>
            </a:pPr>
            <a:r>
              <a:rPr b="0" lang="en-US" sz="1800" spc="-1" strike="noStrike">
                <a:solidFill>
                  <a:srgbClr val="000000"/>
                </a:solidFill>
                <a:latin typeface="Arial"/>
                <a:ea typeface="DejaVu Sans"/>
              </a:rPr>
              <a:t>15.75” L</a:t>
            </a:r>
            <a:endParaRPr b="0" lang="en-US" sz="1800" spc="-1" strike="noStrike">
              <a:latin typeface="Arial"/>
            </a:endParaRPr>
          </a:p>
          <a:p>
            <a:pPr>
              <a:lnSpc>
                <a:spcPct val="100000"/>
              </a:lnSpc>
            </a:pPr>
            <a:r>
              <a:rPr b="0" lang="en-US" sz="1800" spc="-1" strike="noStrike">
                <a:solidFill>
                  <a:srgbClr val="000000"/>
                </a:solidFill>
                <a:latin typeface="Arial"/>
                <a:ea typeface="DejaVu Sans"/>
              </a:rPr>
              <a:t>5.0” W</a:t>
            </a:r>
            <a:endParaRPr b="0" lang="en-US" sz="1800" spc="-1" strike="noStrike">
              <a:latin typeface="Arial"/>
            </a:endParaRPr>
          </a:p>
          <a:p>
            <a:pPr>
              <a:lnSpc>
                <a:spcPct val="100000"/>
              </a:lnSpc>
            </a:pPr>
            <a:r>
              <a:rPr b="0" lang="en-US" sz="1800" spc="-1" strike="noStrike">
                <a:solidFill>
                  <a:srgbClr val="000000"/>
                </a:solidFill>
                <a:latin typeface="Arial"/>
                <a:ea typeface="DejaVu Sans"/>
              </a:rPr>
              <a:t>16.0 Lbs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544680" y="182880"/>
            <a:ext cx="429156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ffffff"/>
                </a:solidFill>
                <a:latin typeface="Arial"/>
                <a:ea typeface="DejaVu Sans"/>
              </a:rPr>
              <a:t>Case Pitting Problems</a:t>
            </a:r>
            <a:endParaRPr b="0" lang="en-US" sz="2600" spc="-1" strike="noStrike">
              <a:latin typeface="Arial"/>
            </a:endParaRPr>
          </a:p>
        </p:txBody>
      </p:sp>
      <p:sp>
        <p:nvSpPr>
          <p:cNvPr id="242" name="CustomShape 2"/>
          <p:cNvSpPr/>
          <p:nvPr/>
        </p:nvSpPr>
        <p:spPr>
          <a:xfrm>
            <a:off x="518040" y="1194480"/>
            <a:ext cx="10994400" cy="5576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Throughout 2018, these PKI systems were used successfully on many Mocness deployments. The institutions that received them had reported back that the PKI unit that they received was working very well and appreciated how improved this system was over the original one.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However, in early 2019 the technicians at Oregon State had noticed that excessive pitting and blisters had formed on the outside of the pressure housings of both the PKI unit and the NET Angle sensor.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This pitting problem was reported back to STS on February 2019. Pitting was subsequently found on some of the units sent to other institutions. Shortly after receiving these reports STS sent out a recall notice on February 8, 2019 to all UNOLS Mocness users to return these units back to SIO/STS for evaluation/repair as soon as possible.</a:t>
            </a: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457200" y="245880"/>
            <a:ext cx="4291560" cy="485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ffffff"/>
                </a:solidFill>
                <a:latin typeface="Arial"/>
                <a:ea typeface="DejaVu Sans"/>
              </a:rPr>
              <a:t>Pitting Problems</a:t>
            </a:r>
            <a:endParaRPr b="0" lang="en-US" sz="2600" spc="-1" strike="noStrike">
              <a:latin typeface="Arial"/>
            </a:endParaRPr>
          </a:p>
        </p:txBody>
      </p:sp>
      <p:pic>
        <p:nvPicPr>
          <p:cNvPr id="244" name="" descr=""/>
          <p:cNvPicPr/>
          <p:nvPr/>
        </p:nvPicPr>
        <p:blipFill>
          <a:blip r:embed="rId1"/>
          <a:stretch/>
        </p:blipFill>
        <p:spPr>
          <a:xfrm>
            <a:off x="981720" y="1188720"/>
            <a:ext cx="3421080" cy="5294520"/>
          </a:xfrm>
          <a:prstGeom prst="rect">
            <a:avLst/>
          </a:prstGeom>
          <a:ln>
            <a:noFill/>
          </a:ln>
        </p:spPr>
      </p:pic>
      <p:pic>
        <p:nvPicPr>
          <p:cNvPr id="245" name="" descr=""/>
          <p:cNvPicPr/>
          <p:nvPr/>
        </p:nvPicPr>
        <p:blipFill>
          <a:blip r:embed="rId2"/>
          <a:stretch/>
        </p:blipFill>
        <p:spPr>
          <a:xfrm>
            <a:off x="5171760" y="1165320"/>
            <a:ext cx="4054680" cy="54093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1453</TotalTime>
  <Application>LibreOffice/6.3.2.2$Windows_X86_64 LibreOffice_project/98b30e735bda24bc04ab42594c85f7fd8be07b9c</Application>
  <Words>586</Words>
  <Paragraphs>104</Paragraphs>
  <Company>Scripps Institution of Oceanography (STS)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2017-12-18T20:23:43Z</dcterms:created>
  <dc:creator>Appelgate, Bruce</dc:creator>
  <dc:description/>
  <dc:language>en-US</dc:language>
  <cp:lastModifiedBy/>
  <dcterms:modified xsi:type="dcterms:W3CDTF">2019-10-17T10:42:10Z</dcterms:modified>
  <cp:revision>191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Scripps Institution of Oceanography (STS)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15</vt:i4>
  </property>
</Properties>
</file>